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8.xml" ContentType="application/vnd.openxmlformats-officedocument.theme+xml"/>
  <Override PartName="/ppt/theme/theme9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Default Extension="mp4" ContentType="video/mp4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1"/>
    <p:sldMasterId id="2147483685" r:id="rId2"/>
    <p:sldMasterId id="2147483691" r:id="rId3"/>
    <p:sldMasterId id="2147483694" r:id="rId4"/>
    <p:sldMasterId id="2147483697" r:id="rId5"/>
    <p:sldMasterId id="2147483687" r:id="rId6"/>
    <p:sldMasterId id="2147483709" r:id="rId7"/>
  </p:sldMasterIdLst>
  <p:notesMasterIdLst>
    <p:notesMasterId r:id="rId32"/>
  </p:notesMasterIdLst>
  <p:handoutMasterIdLst>
    <p:handoutMasterId r:id="rId33"/>
  </p:handoutMasterIdLst>
  <p:sldIdLst>
    <p:sldId id="267" r:id="rId8"/>
    <p:sldId id="312" r:id="rId9"/>
    <p:sldId id="314" r:id="rId10"/>
    <p:sldId id="326" r:id="rId11"/>
    <p:sldId id="315" r:id="rId12"/>
    <p:sldId id="320" r:id="rId13"/>
    <p:sldId id="321" r:id="rId14"/>
    <p:sldId id="323" r:id="rId15"/>
    <p:sldId id="334" r:id="rId16"/>
    <p:sldId id="316" r:id="rId17"/>
    <p:sldId id="317" r:id="rId18"/>
    <p:sldId id="319" r:id="rId19"/>
    <p:sldId id="322" r:id="rId20"/>
    <p:sldId id="324" r:id="rId21"/>
    <p:sldId id="325" r:id="rId22"/>
    <p:sldId id="335" r:id="rId23"/>
    <p:sldId id="327" r:id="rId24"/>
    <p:sldId id="333" r:id="rId25"/>
    <p:sldId id="328" r:id="rId26"/>
    <p:sldId id="336" r:id="rId27"/>
    <p:sldId id="329" r:id="rId28"/>
    <p:sldId id="330" r:id="rId29"/>
    <p:sldId id="332" r:id="rId30"/>
    <p:sldId id="331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42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41">
          <p15:clr>
            <a:srgbClr val="A4A3A4"/>
          </p15:clr>
        </p15:guide>
        <p15:guide id="7" orient="horz" pos="3979">
          <p15:clr>
            <a:srgbClr val="A4A3A4"/>
          </p15:clr>
        </p15:guide>
        <p15:guide id="8" orient="horz" pos="1248">
          <p15:clr>
            <a:srgbClr val="A4A3A4"/>
          </p15:clr>
        </p15:guide>
        <p15:guide id="9" orient="horz" pos="1839">
          <p15:clr>
            <a:srgbClr val="A4A3A4"/>
          </p15:clr>
        </p15:guide>
        <p15:guide id="10" orient="horz" pos="2745">
          <p15:clr>
            <a:srgbClr val="A4A3A4"/>
          </p15:clr>
        </p15:guide>
        <p15:guide id="11" orient="horz" pos="3542">
          <p15:clr>
            <a:srgbClr val="A4A3A4"/>
          </p15:clr>
        </p15:guide>
        <p15:guide id="12" orient="horz" pos="945">
          <p15:clr>
            <a:srgbClr val="A4A3A4"/>
          </p15:clr>
        </p15:guide>
        <p15:guide id="13" orient="horz" pos="866">
          <p15:clr>
            <a:srgbClr val="A4A3A4"/>
          </p15:clr>
        </p15:guide>
        <p15:guide id="14" pos="2959">
          <p15:clr>
            <a:srgbClr val="A4A3A4"/>
          </p15:clr>
        </p15:guide>
        <p15:guide id="15" pos="5421">
          <p15:clr>
            <a:srgbClr val="A4A3A4"/>
          </p15:clr>
        </p15:guide>
        <p15:guide id="16" pos="703">
          <p15:clr>
            <a:srgbClr val="A4A3A4"/>
          </p15:clr>
        </p15:guide>
        <p15:guide id="17" pos="864">
          <p15:clr>
            <a:srgbClr val="A4A3A4"/>
          </p15:clr>
        </p15:guide>
        <p15:guide id="18" pos="1227">
          <p15:clr>
            <a:srgbClr val="A4A3A4"/>
          </p15:clr>
        </p15:guide>
        <p15:guide id="19" pos="1388">
          <p15:clr>
            <a:srgbClr val="A4A3A4"/>
          </p15:clr>
        </p15:guide>
        <p15:guide id="20" pos="17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EFBA6"/>
    <a:srgbClr val="00FF00"/>
    <a:srgbClr val="92D050"/>
    <a:srgbClr val="3333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/>
    <p:restoredTop sz="95574"/>
  </p:normalViewPr>
  <p:slideViewPr>
    <p:cSldViewPr snapToGrid="0">
      <p:cViewPr varScale="1">
        <p:scale>
          <a:sx n="108" d="100"/>
          <a:sy n="108" d="100"/>
        </p:scale>
        <p:origin x="-1020" y="-90"/>
      </p:cViewPr>
      <p:guideLst>
        <p:guide orient="horz" pos="2160"/>
        <p:guide orient="horz" pos="3974"/>
        <p:guide orient="horz" pos="341"/>
        <p:guide orient="horz" pos="3979"/>
        <p:guide orient="horz" pos="1248"/>
        <p:guide orient="horz" pos="1839"/>
        <p:guide orient="horz" pos="2745"/>
        <p:guide orient="horz" pos="3542"/>
        <p:guide orient="horz" pos="945"/>
        <p:guide orient="horz" pos="866"/>
        <p:guide pos="2880"/>
        <p:guide pos="5420"/>
        <p:guide pos="340"/>
        <p:guide pos="2959"/>
        <p:guide pos="5421"/>
        <p:guide pos="703"/>
        <p:guide pos="864"/>
        <p:guide pos="1227"/>
        <p:guide pos="1388"/>
        <p:guide pos="175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725D-F742-4A6F-ACD8-C7BF259E5F9B}" type="datetimeFigureOut">
              <a:rPr lang="ru-RU" smtClean="0"/>
              <a:pPr/>
              <a:t>10.08.2021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E9394-ECE8-40A0-AB5C-4D506C3D27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2979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34887-B0A5-46AC-92FC-B244B671277D}" type="datetimeFigureOut">
              <a:rPr lang="ru-RU" smtClean="0"/>
              <a:pPr/>
              <a:t>10.08.2021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73CE2-FAB5-4301-87B4-3C99F17B1C4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254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73CE2-FAB5-4301-87B4-3C99F17B1C4B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2094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5268831"/>
            <a:ext cx="4989513" cy="2846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600" kern="1200" dirty="0">
                <a:solidFill>
                  <a:srgbClr val="333333"/>
                </a:solidFill>
                <a:latin typeface="Arial" pitchFamily="34" charset="0"/>
                <a:ea typeface="Rosatom Light" pitchFamily="34" charset="-52"/>
                <a:cs typeface="Arial" pitchFamily="34" charset="0"/>
              </a:defRPr>
            </a:lvl1pPr>
          </a:lstStyle>
          <a:p>
            <a:r>
              <a:rPr lang="ru-RU" dirty="0"/>
              <a:t>Наименование мероприятия/название площадки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9749" y="2919413"/>
            <a:ext cx="6399213" cy="143827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4000" b="1" kern="1200" baseline="0" dirty="0">
                <a:solidFill>
                  <a:srgbClr val="333333"/>
                </a:solidFill>
                <a:latin typeface="Arial" pitchFamily="34" charset="0"/>
                <a:ea typeface="Rosatom Light" pitchFamily="34" charset="-52"/>
                <a:cs typeface="Arial" pitchFamily="34" charset="0"/>
              </a:defRPr>
            </a:lvl1pPr>
          </a:lstStyle>
          <a:p>
            <a:r>
              <a:rPr lang="ru-RU" dirty="0"/>
              <a:t>Тема презентации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39749" y="5845148"/>
            <a:ext cx="4989513" cy="2521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600" b="1" kern="1200" dirty="0">
                <a:solidFill>
                  <a:srgbClr val="333333"/>
                </a:solidFill>
                <a:latin typeface="Arial" pitchFamily="34" charset="0"/>
                <a:ea typeface="Rosatom Light" pitchFamily="34" charset="-52"/>
                <a:cs typeface="Arial" pitchFamily="34" charset="0"/>
              </a:defRPr>
            </a:lvl1pPr>
          </a:lstStyle>
          <a:p>
            <a:r>
              <a:rPr lang="ru-RU" dirty="0"/>
              <a:t>ФИО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6105197"/>
            <a:ext cx="4989513" cy="2114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lang="en-US" sz="1600" kern="1200" dirty="0">
                <a:solidFill>
                  <a:srgbClr val="333333"/>
                </a:solidFill>
                <a:latin typeface="Arial" pitchFamily="34" charset="0"/>
                <a:ea typeface="Rosatom Light" pitchFamily="34" charset="-52"/>
                <a:cs typeface="Arial" pitchFamily="34" charset="0"/>
              </a:defRPr>
            </a:lvl1pPr>
          </a:lstStyle>
          <a:p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5" name="Заголовок 1"/>
          <p:cNvSpPr txBox="1">
            <a:spLocks/>
          </p:cNvSpPr>
          <p:nvPr userDrawn="1"/>
        </p:nvSpPr>
        <p:spPr>
          <a:xfrm>
            <a:off x="260568" y="5157192"/>
            <a:ext cx="7430039" cy="507962"/>
          </a:xfrm>
          <a:prstGeom prst="rect">
            <a:avLst/>
          </a:prstGeom>
        </p:spPr>
        <p:txBody>
          <a:bodyPr vert="horz" lIns="265040" tIns="132522" rIns="265040" bIns="132522" rtlCol="0" anchor="ctr">
            <a:noAutofit/>
          </a:bodyPr>
          <a:lstStyle/>
          <a:p>
            <a:pPr lvl="0">
              <a:spcBef>
                <a:spcPct val="0"/>
              </a:spcBef>
            </a:pPr>
            <a:endParaRPr lang="ru-RU" sz="1600" dirty="0">
              <a:solidFill>
                <a:srgbClr val="333333"/>
              </a:solidFill>
              <a:latin typeface="Arial" pitchFamily="34" charset="0"/>
              <a:ea typeface="Rosatom Light" pitchFamily="34" charset="-5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3928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539750" y="1981199"/>
            <a:ext cx="3903663" cy="23764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1200" kern="120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0"/>
          </p:nvPr>
        </p:nvSpPr>
        <p:spPr>
          <a:xfrm>
            <a:off x="4697413" y="1981199"/>
            <a:ext cx="3908425" cy="23764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49" y="6170204"/>
            <a:ext cx="4733925" cy="146459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для указания источников и сносок</a:t>
            </a:r>
            <a:endParaRPr lang="en-US" dirty="0"/>
          </a:p>
        </p:txBody>
      </p:sp>
      <p:sp>
        <p:nvSpPr>
          <p:cNvPr id="7" name="Номер слайда 3"/>
          <p:cNvSpPr txBox="1">
            <a:spLocks/>
          </p:cNvSpPr>
          <p:nvPr userDrawn="1"/>
        </p:nvSpPr>
        <p:spPr>
          <a:xfrm>
            <a:off x="8026400" y="6170204"/>
            <a:ext cx="579438" cy="14645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D7563AF-3E27-4699-B4F1-10C22348B958}" type="slidenum">
              <a:rPr lang="ru-RU" sz="70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ru-RU" sz="7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9750" y="541338"/>
            <a:ext cx="5567363" cy="459206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3200" b="1" kern="120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xmlns="" val="43389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9750" y="541338"/>
            <a:ext cx="5567363" cy="459206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3200" b="1" kern="120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49" y="6170204"/>
            <a:ext cx="4733925" cy="146459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для указания источников и сносок</a:t>
            </a:r>
            <a:endParaRPr lang="en-US" dirty="0"/>
          </a:p>
        </p:txBody>
      </p:sp>
      <p:sp>
        <p:nvSpPr>
          <p:cNvPr id="13" name="Номер слайда 3"/>
          <p:cNvSpPr txBox="1">
            <a:spLocks/>
          </p:cNvSpPr>
          <p:nvPr userDrawn="1"/>
        </p:nvSpPr>
        <p:spPr>
          <a:xfrm>
            <a:off x="8026400" y="6170204"/>
            <a:ext cx="579438" cy="14645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D7563AF-3E27-4699-B4F1-10C22348B958}" type="slidenum">
              <a:rPr lang="ru-RU" sz="70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ru-RU" sz="7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1981199"/>
            <a:ext cx="3903663" cy="1510863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lang="en-US" sz="1200" kern="120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97413" y="1981199"/>
            <a:ext cx="3906837" cy="1510863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lang="en-US" sz="1200" kern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9749" y="3602256"/>
            <a:ext cx="3903663" cy="1510863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lang="en-US" sz="1200" kern="120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97413" y="3602256"/>
            <a:ext cx="3906837" cy="1510863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lang="en-US" sz="1200" kern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661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39750" y="4690241"/>
            <a:ext cx="3903664" cy="9326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91614" y="4690241"/>
            <a:ext cx="3914224" cy="9326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19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539750" y="1981201"/>
            <a:ext cx="3903663" cy="23764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70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7"/>
          </p:nvPr>
        </p:nvSpPr>
        <p:spPr>
          <a:xfrm>
            <a:off x="4692641" y="1981201"/>
            <a:ext cx="3913198" cy="23764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70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9750" y="541338"/>
            <a:ext cx="5567363" cy="459206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3200" b="1" kern="120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49" y="6170204"/>
            <a:ext cx="4733925" cy="146459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для указания источников и сносок</a:t>
            </a:r>
            <a:endParaRPr lang="en-US" dirty="0"/>
          </a:p>
        </p:txBody>
      </p:sp>
      <p:sp>
        <p:nvSpPr>
          <p:cNvPr id="14" name="Номер слайда 3"/>
          <p:cNvSpPr txBox="1">
            <a:spLocks/>
          </p:cNvSpPr>
          <p:nvPr userDrawn="1"/>
        </p:nvSpPr>
        <p:spPr>
          <a:xfrm>
            <a:off x="8026400" y="6170204"/>
            <a:ext cx="579438" cy="14645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D7563AF-3E27-4699-B4F1-10C22348B958}" type="slidenum">
              <a:rPr lang="ru-RU" sz="70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ru-RU" sz="7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21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39749" y="1981200"/>
            <a:ext cx="3903663" cy="36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7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lang="en-US" sz="1200" kern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Контент</a:t>
            </a:r>
            <a:endParaRPr lang="en-US" dirty="0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39750" y="541338"/>
            <a:ext cx="5567363" cy="459206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3200" b="1" kern="120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49" y="6170204"/>
            <a:ext cx="4733925" cy="146459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для указания источников и сносок</a:t>
            </a:r>
            <a:endParaRPr lang="en-US" dirty="0"/>
          </a:p>
        </p:txBody>
      </p:sp>
      <p:sp>
        <p:nvSpPr>
          <p:cNvPr id="14" name="Номер слайда 3"/>
          <p:cNvSpPr txBox="1">
            <a:spLocks/>
          </p:cNvSpPr>
          <p:nvPr userDrawn="1"/>
        </p:nvSpPr>
        <p:spPr>
          <a:xfrm>
            <a:off x="8026400" y="6170204"/>
            <a:ext cx="579438" cy="14645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D7563AF-3E27-4699-B4F1-10C22348B958}" type="slidenum">
              <a:rPr lang="ru-RU" sz="70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ru-RU" sz="7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697413" y="1981200"/>
            <a:ext cx="3908425" cy="36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7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lang="en-US" sz="1200" kern="12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lang="en-US" sz="1200" kern="12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ru-RU" dirty="0"/>
              <a:t>Контент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111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39749" y="1981200"/>
            <a:ext cx="4733926" cy="19995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4600" b="1" kern="1200" dirty="0">
                <a:solidFill>
                  <a:srgbClr val="333333"/>
                </a:solidFill>
                <a:latin typeface="Arial" pitchFamily="34" charset="0"/>
                <a:ea typeface="Rosatom Light" pitchFamily="34" charset="-52"/>
                <a:cs typeface="Arial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6088743"/>
            <a:ext cx="4733925" cy="22792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820307"/>
            <a:ext cx="4733925" cy="126412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Основная информация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357688"/>
            <a:ext cx="4733925" cy="2279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539750" y="4585608"/>
            <a:ext cx="4733925" cy="2279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xmlns="" val="236824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7" name="Picture 3" descr="E:\_D_disk\Работа\Презентации для Организаций\Logo rus 4-3 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613" y="550551"/>
            <a:ext cx="18224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90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251784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_D_disk\Работа\Презентации для Организаций\Logo rus 4-3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0281" y="458467"/>
            <a:ext cx="950913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3311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_D_disk\Работа\Презентации для Организаций\Logo rus 4-3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0281" y="458467"/>
            <a:ext cx="950913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937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_D_disk\Работа\Презентации для Организаций\Logo rus 4-3 2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0281" y="458467"/>
            <a:ext cx="950913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6383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_D_disk\Работа\Презентации для Организаций\Logo rus 4-3 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0281" y="458467"/>
            <a:ext cx="950913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871719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77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.png"/><Relationship Id="rId5" Type="http://schemas.openxmlformats.org/officeDocument/2006/relationships/image" Target="../media/image37.png"/><Relationship Id="rId10" Type="http://schemas.openxmlformats.org/officeDocument/2006/relationships/image" Target="../media/image42.emf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video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media" Target="../media/media1.mp4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9749" y="2709862"/>
            <a:ext cx="6989303" cy="1438275"/>
          </a:xfrm>
        </p:spPr>
        <p:txBody>
          <a:bodyPr/>
          <a:lstStyle/>
          <a:p>
            <a:r>
              <a:rPr lang="en-GB" sz="3600" dirty="0"/>
              <a:t>Models of Failure and Phase Transitions in Strong Ceramics under Intense Shock Loading</a:t>
            </a:r>
            <a:r>
              <a:rPr lang="en-GB" dirty="0"/>
              <a:t/>
            </a:r>
            <a:br>
              <a:rPr lang="en-GB" dirty="0"/>
            </a:br>
            <a:endParaRPr lang="en-GB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4D00017-FAFD-6B43-A912-87511BC90C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4th International Conference on Material Strength and Applied Mechanics (MSAM 2021)</a:t>
            </a:r>
          </a:p>
          <a:p>
            <a:endParaRPr lang="x-non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99EE82-69D4-1A4A-8D00-5D53B96FE3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x-none" dirty="0"/>
              <a:t>Dr. Sergey Dyachkov, Dr. Sergey Grigoryev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468CC75-0286-2849-93EE-937C23484B65}"/>
              </a:ext>
            </a:extLst>
          </p:cNvPr>
          <p:cNvSpPr txBox="1"/>
          <p:nvPr/>
        </p:nvSpPr>
        <p:spPr>
          <a:xfrm>
            <a:off x="1543636" y="639349"/>
            <a:ext cx="1269902" cy="6186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16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1400" spc="1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3E3F9F4E-752C-E74E-8332-F6EC8E1F6EE8}"/>
              </a:ext>
            </a:extLst>
          </p:cNvPr>
          <p:cNvSpPr txBox="1">
            <a:spLocks/>
          </p:cNvSpPr>
          <p:nvPr/>
        </p:nvSpPr>
        <p:spPr>
          <a:xfrm>
            <a:off x="539749" y="6104265"/>
            <a:ext cx="4989513" cy="28468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rgbClr val="333333"/>
                </a:solidFill>
                <a:latin typeface="Arial" pitchFamily="34" charset="0"/>
                <a:ea typeface="Rosatom Light" pitchFamily="34" charset="-52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Dukhov Research Institute of Automatics (VNIIA)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Moscow, Russia</a:t>
            </a:r>
            <a:endParaRPr lang="x-none" sz="1200" dirty="0"/>
          </a:p>
        </p:txBody>
      </p:sp>
      <p:pic>
        <p:nvPicPr>
          <p:cNvPr id="1026" name="Picture 2" descr="G:\ceramics\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8323" y="441448"/>
            <a:ext cx="2449365" cy="2011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0418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282E9-5146-9344-A8DD-0B39B751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541338"/>
            <a:ext cx="7039219" cy="459206"/>
          </a:xfrm>
        </p:spPr>
        <p:txBody>
          <a:bodyPr/>
          <a:lstStyle/>
          <a:p>
            <a:r>
              <a:rPr lang="en-US" dirty="0"/>
              <a:t>JH s</a:t>
            </a:r>
            <a:r>
              <a:rPr lang="x-none"/>
              <a:t>imulation</a:t>
            </a:r>
            <a:r>
              <a:rPr lang="x-none" dirty="0"/>
              <a:t>* of Grady et al. tests**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6FCC8B4-E5C5-1341-AA27-2A08A4867C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750" y="6131625"/>
            <a:ext cx="4733925" cy="2839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/>
              <a:t>*G. R. Johnson, T. J. Holmquist, Journal of Applied Physics </a:t>
            </a:r>
            <a:r>
              <a:rPr lang="en-US" sz="900" b="1" dirty="0"/>
              <a:t>85, </a:t>
            </a:r>
            <a:r>
              <a:rPr lang="en-US" sz="900" dirty="0"/>
              <a:t>8060 (1999)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/>
              <a:t>**D. E. Grady and R. L. Moody, Tech. Report SAND96-0551 (1996)</a:t>
            </a:r>
          </a:p>
        </p:txBody>
      </p:sp>
      <p:pic>
        <p:nvPicPr>
          <p:cNvPr id="8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xmlns="" id="{B5AE391C-8A57-3B4F-824C-2C3536EBCD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8318" y="1039123"/>
            <a:ext cx="5567363" cy="5092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C47554A-494F-EB4E-813E-D40FB58DA8CC}"/>
              </a:ext>
            </a:extLst>
          </p:cNvPr>
          <p:cNvSpPr txBox="1"/>
          <p:nvPr/>
        </p:nvSpPr>
        <p:spPr>
          <a:xfrm>
            <a:off x="8218320" y="497093"/>
            <a:ext cx="820171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6" name="Picture 2" descr="G:\ceramics\log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5442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877D17-A221-1440-8F28-528F225C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7232650" cy="459206"/>
          </a:xfrm>
        </p:spPr>
        <p:txBody>
          <a:bodyPr/>
          <a:lstStyle/>
          <a:p>
            <a:r>
              <a:rPr lang="en-US" dirty="0"/>
              <a:t>JH s</a:t>
            </a:r>
            <a:r>
              <a:rPr lang="x-none"/>
              <a:t>imulation</a:t>
            </a:r>
            <a:r>
              <a:rPr lang="x-none" dirty="0"/>
              <a:t>* of Vogler et al. tests**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A68A89-9BFA-1D4F-91C0-E020625BE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2872" y="6160806"/>
            <a:ext cx="4733925" cy="3117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/>
              <a:t>*T. J. Holmquist, G. R. Johnson, Journal of Applied Physics </a:t>
            </a:r>
            <a:r>
              <a:rPr lang="en-US" sz="900" b="1" dirty="0"/>
              <a:t>100, </a:t>
            </a:r>
            <a:r>
              <a:rPr lang="en-US" sz="900" dirty="0"/>
              <a:t>093525 (2006)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/>
              <a:t>**T. J. Vogler, W. D. Reinhart, L. C. </a:t>
            </a:r>
            <a:r>
              <a:rPr lang="en-US" sz="900" dirty="0" err="1"/>
              <a:t>Chhabildas</a:t>
            </a:r>
            <a:r>
              <a:rPr lang="en-US" sz="900" dirty="0"/>
              <a:t>, Journal of Applied Physics </a:t>
            </a:r>
            <a:r>
              <a:rPr lang="en-US" sz="900" b="1" dirty="0"/>
              <a:t>95, </a:t>
            </a:r>
            <a:r>
              <a:rPr lang="en-US" sz="900" dirty="0"/>
              <a:t>4173 (2004)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717A3BDC-6FE1-2F40-B4D3-D4B2A8C016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2439" y="4137702"/>
            <a:ext cx="3170671" cy="2424631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6656718A-9DD9-6C4E-8ADB-1EC0C0DD6F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0" y="1564346"/>
            <a:ext cx="4142177" cy="3012493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xmlns="" id="{19B3FCEA-D0D6-D346-B34B-BE16D064A6A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2439" y="1604274"/>
            <a:ext cx="3170671" cy="2533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A6C5F8-43A7-B045-84E0-CA3FD5B166A9}"/>
              </a:ext>
            </a:extLst>
          </p:cNvPr>
          <p:cNvSpPr txBox="1"/>
          <p:nvPr/>
        </p:nvSpPr>
        <p:spPr>
          <a:xfrm>
            <a:off x="482872" y="1120278"/>
            <a:ext cx="817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Johnson-Holmquist-Beissel</a:t>
            </a:r>
            <a:r>
              <a:rPr lang="ru-RU" sz="20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(JHB) model with kinetics and phase transitions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11FB4FA-06D8-5745-A5A5-4CC773D80919}"/>
              </a:ext>
            </a:extLst>
          </p:cNvPr>
          <p:cNvSpPr txBox="1"/>
          <p:nvPr/>
        </p:nvSpPr>
        <p:spPr>
          <a:xfrm>
            <a:off x="383065" y="4478046"/>
            <a:ext cx="46018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JHB for B</a:t>
            </a:r>
            <a:r>
              <a:rPr lang="en-US" sz="2000" baseline="-25000" dirty="0"/>
              <a:t>4</a:t>
            </a:r>
            <a:r>
              <a:rPr lang="en-US" sz="2000" dirty="0"/>
              <a:t>C contains 26 parameters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Structural phase transition in a region between</a:t>
            </a:r>
            <a:r>
              <a:rPr lang="ru-RU" sz="2000" dirty="0"/>
              <a:t> 30-40 </a:t>
            </a:r>
            <a:r>
              <a:rPr lang="en-US" sz="2000" dirty="0" err="1"/>
              <a:t>GPa</a:t>
            </a:r>
            <a:r>
              <a:rPr lang="en-US" sz="2000" dirty="0"/>
              <a:t> is questionable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Numerical algorithm has lack of details</a:t>
            </a:r>
            <a:endParaRPr lang="ru-RU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3EF0E28-B5C2-AE4D-9119-D7AABBAB2BBC}"/>
              </a:ext>
            </a:extLst>
          </p:cNvPr>
          <p:cNvSpPr txBox="1"/>
          <p:nvPr/>
        </p:nvSpPr>
        <p:spPr>
          <a:xfrm>
            <a:off x="8218320" y="497093"/>
            <a:ext cx="925679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14" name="Picture 2" descr="G:\ceramics\logo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9973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D735F-4CBE-8946-9278-6974B2776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6701708" cy="459206"/>
          </a:xfrm>
        </p:spPr>
        <p:txBody>
          <a:bodyPr/>
          <a:lstStyle/>
          <a:p>
            <a:r>
              <a:rPr lang="x-none" dirty="0"/>
              <a:t>Updating </a:t>
            </a:r>
            <a:r>
              <a:rPr lang="en-US" dirty="0"/>
              <a:t>B</a:t>
            </a:r>
            <a:r>
              <a:rPr lang="en-US" baseline="-25000" dirty="0"/>
              <a:t>4</a:t>
            </a:r>
            <a:r>
              <a:rPr lang="en-US" dirty="0"/>
              <a:t>C</a:t>
            </a:r>
            <a:r>
              <a:rPr lang="x-none" dirty="0"/>
              <a:t> equation of state*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30DD72-7244-AE44-891B-A9DA8AF4A1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750" y="6372868"/>
            <a:ext cx="4733925" cy="146459"/>
          </a:xfrm>
        </p:spPr>
        <p:txBody>
          <a:bodyPr/>
          <a:lstStyle/>
          <a:p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*P. </a:t>
            </a:r>
            <a:r>
              <a:rPr lang="en-US" sz="9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Dera</a:t>
            </a: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et al., Journal of Solid State Chemistry 215 85-93 (2014)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C2C979-7C5C-0548-A143-DD3C96A92978}"/>
              </a:ext>
            </a:extLst>
          </p:cNvPr>
          <p:cNvSpPr txBox="1"/>
          <p:nvPr/>
        </p:nvSpPr>
        <p:spPr>
          <a:xfrm>
            <a:off x="4503416" y="1009120"/>
            <a:ext cx="349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Mie</a:t>
            </a:r>
            <a:r>
              <a:rPr lang="ru-RU" b="1" dirty="0">
                <a:cs typeface="Calibri" pitchFamily="34" charset="0"/>
              </a:rPr>
              <a:t>-</a:t>
            </a:r>
            <a:r>
              <a:rPr lang="en-US" b="1" dirty="0">
                <a:cs typeface="Calibri" pitchFamily="34" charset="0"/>
              </a:rPr>
              <a:t>Gr</a:t>
            </a:r>
            <a:r>
              <a:rPr lang="en-GB" b="1" dirty="0" err="1"/>
              <a:t>ü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neisen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approximation 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ACA280-3D37-C745-8F8A-4B0CAA2F0D93}"/>
                  </a:ext>
                </a:extLst>
              </p:cNvPr>
              <p:cNvSpPr txBox="1"/>
              <p:nvPr/>
            </p:nvSpPr>
            <p:spPr>
              <a:xfrm>
                <a:off x="4483086" y="1378452"/>
                <a:ext cx="2552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EoS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Γ</m:t>
                      </m:r>
                      <m:r>
                        <a:rPr lang="en-US" i="1">
                          <a:latin typeface="Cambria Math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r>
                            <a:rPr lang="en-US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BACA280-3D37-C745-8F8A-4B0CAA2F0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86" y="1378452"/>
                <a:ext cx="2552558" cy="369332"/>
              </a:xfrm>
              <a:prstGeom prst="rect">
                <a:avLst/>
              </a:prstGeom>
              <a:blipFill>
                <a:blip r:embed="rId2" cstate="print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B76EF7-6A1C-C141-882A-CFE68C93604E}"/>
              </a:ext>
            </a:extLst>
          </p:cNvPr>
          <p:cNvSpPr txBox="1"/>
          <p:nvPr/>
        </p:nvSpPr>
        <p:spPr>
          <a:xfrm>
            <a:off x="4509753" y="1753808"/>
            <a:ext cx="424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Local material “bulking” as a result of shear stress induced amorphization: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69EB52-F26F-7D4C-B0EC-F3F6AA2FBE60}"/>
              </a:ext>
            </a:extLst>
          </p:cNvPr>
          <p:cNvSpPr txBox="1"/>
          <p:nvPr/>
        </p:nvSpPr>
        <p:spPr>
          <a:xfrm>
            <a:off x="4506744" y="3681630"/>
            <a:ext cx="470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Elastic energy loss during failure process</a:t>
            </a:r>
          </a:p>
          <a:p>
            <a:r>
              <a:rPr lang="en-US" b="1" dirty="0">
                <a:latin typeface="Calibri" pitchFamily="34" charset="0"/>
                <a:cs typeface="Calibri" pitchFamily="34" charset="0"/>
              </a:rPr>
              <a:t>produces pressure surplus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: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Прямоугольник 18">
                <a:extLst>
                  <a:ext uri="{FF2B5EF4-FFF2-40B4-BE49-F238E27FC236}">
                    <a16:creationId xmlns:a16="http://schemas.microsoft.com/office/drawing/2014/main" id="{CDB7CFB7-D2CD-8045-87E0-8102799A014D}"/>
                  </a:ext>
                </a:extLst>
              </p:cNvPr>
              <p:cNvSpPr/>
              <p:nvPr/>
            </p:nvSpPr>
            <p:spPr>
              <a:xfrm>
                <a:off x="4557905" y="4329285"/>
                <a:ext cx="3534878" cy="70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  <a:cs typeface="Calibri" pitchFamily="34" charset="0"/>
                        </a:rPr>
                        <m:t>Δ</m:t>
                      </m:r>
                      <m:r>
                        <a:rPr lang="en-US" i="1">
                          <a:latin typeface="Cambria Math"/>
                          <a:cs typeface="Calibri" pitchFamily="34" charset="0"/>
                        </a:rPr>
                        <m:t>𝑈</m:t>
                      </m:r>
                      <m:r>
                        <a:rPr lang="en-US" i="1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libri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  <a:cs typeface="Calibri" pitchFamily="34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cs typeface="Calibri" pitchFamily="34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  <a:cs typeface="Calibri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6</m:t>
                          </m:r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𝐺</m:t>
                          </m:r>
                        </m:den>
                      </m:f>
                      <m:r>
                        <a:rPr lang="en-US" i="1">
                          <a:latin typeface="Cambria Math"/>
                          <a:cs typeface="Calibri" pitchFamily="34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libri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  <a:cs typeface="Calibri" pitchFamily="34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cs typeface="Calibri" pitchFamily="34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  <a:cs typeface="Calibri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cs typeface="Calibri" pitchFamily="34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/>
                                  <a:cs typeface="Calibri" pitchFamily="34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6</m:t>
                          </m:r>
                          <m:r>
                            <a:rPr lang="en-US" i="1">
                              <a:latin typeface="Cambria Math"/>
                              <a:cs typeface="Calibri" pitchFamily="34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𝑈</m:t>
                      </m:r>
                    </m:oMath>
                  </m:oMathPara>
                </a14:m>
                <a:endParaRPr lang="en-US" dirty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12" name="Прямоугольник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B7CFB7-D2CD-8045-87E0-8102799A0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905" y="4329285"/>
                <a:ext cx="3534878" cy="701539"/>
              </a:xfrm>
              <a:prstGeom prst="rect">
                <a:avLst/>
              </a:prstGeom>
              <a:blipFill>
                <a:blip r:embed="rId3" cstate="print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37012C-BA99-6A44-89A9-C4318EB1F398}"/>
                  </a:ext>
                </a:extLst>
              </p:cNvPr>
              <p:cNvSpPr txBox="1"/>
              <p:nvPr/>
            </p:nvSpPr>
            <p:spPr>
              <a:xfrm>
                <a:off x="4483086" y="3156371"/>
                <a:ext cx="4356577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=−</m:t>
                      </m:r>
                      <m:r>
                        <a:rPr lang="en-US" i="1">
                          <a:latin typeface="Cambria Math"/>
                        </a:rPr>
                        <m:t>𝐵</m:t>
                      </m:r>
                      <m:r>
                        <a:rPr lang="en-US" i="1">
                          <a:latin typeface="Cambria Math"/>
                        </a:rPr>
                        <m:t>𝜇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r>
                            <a:rPr lang="en-US" i="1">
                              <a:latin typeface="Cambria Math"/>
                            </a:rPr>
                            <m:t>𝑈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37012C-BA99-6A44-89A9-C4318EB1F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86" y="3156371"/>
                <a:ext cx="4356577" cy="427746"/>
              </a:xfrm>
              <a:prstGeom prst="rect">
                <a:avLst/>
              </a:prstGeom>
              <a:blipFill>
                <a:blip r:embed="rId4" cstate="print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682F490-DD2A-5242-81A1-C617F5484487}"/>
              </a:ext>
            </a:extLst>
          </p:cNvPr>
          <p:cNvSpPr txBox="1"/>
          <p:nvPr/>
        </p:nvSpPr>
        <p:spPr>
          <a:xfrm>
            <a:off x="4521337" y="5036064"/>
            <a:ext cx="36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Total pressure: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5EB492-C0D1-EF4C-90A3-EF47007E5CBF}"/>
                  </a:ext>
                </a:extLst>
              </p:cNvPr>
              <p:cNvSpPr txBox="1"/>
              <p:nvPr/>
            </p:nvSpPr>
            <p:spPr>
              <a:xfrm>
                <a:off x="4521337" y="5490580"/>
                <a:ext cx="2117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b="1">
                              <a:latin typeface="Cambria Math"/>
                            </a:rPr>
                            <m:t>𝐭𝐨𝐭𝐚𝐥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b="1">
                              <a:latin typeface="Cambria Math"/>
                            </a:rPr>
                            <m:t>𝐄𝐨𝐒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+</m:t>
                      </m:r>
                      <m:r>
                        <a:rPr lang="en-US" b="1">
                          <a:latin typeface="Cambria Math"/>
                        </a:rPr>
                        <m:t>𝚫</m:t>
                      </m:r>
                      <m:r>
                        <a:rPr lang="en-US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5EB492-C0D1-EF4C-90A3-EF47007E5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37" y="5490580"/>
                <a:ext cx="2117759" cy="36933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42E7BE-DAA3-144F-9536-1F9CF9DD4FA6}"/>
                  </a:ext>
                </a:extLst>
              </p:cNvPr>
              <p:cNvSpPr txBox="1"/>
              <p:nvPr/>
            </p:nvSpPr>
            <p:spPr>
              <a:xfrm>
                <a:off x="4516165" y="2409131"/>
                <a:ext cx="1890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libri" pitchFamily="34" charset="0"/>
                    <a:cs typeface="Calibri" pitchFamily="34" charset="0"/>
                  </a:rPr>
                  <a:t>– bulk modulus,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C42E7BE-DAA3-144F-9536-1F9CF9DD4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165" y="2409131"/>
                <a:ext cx="1890069" cy="369332"/>
              </a:xfrm>
              <a:prstGeom prst="rect">
                <a:avLst/>
              </a:prstGeom>
              <a:blipFill>
                <a:blip r:embed="rId6" cstate="print"/>
                <a:stretch>
                  <a:fillRect t="-6667" r="-1333" b="-26667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93D2EC-BA9F-324E-9EF8-88477E7DD657}"/>
                  </a:ext>
                </a:extLst>
              </p:cNvPr>
              <p:cNvSpPr txBox="1"/>
              <p:nvPr/>
            </p:nvSpPr>
            <p:spPr>
              <a:xfrm>
                <a:off x="4508842" y="2782751"/>
                <a:ext cx="30699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𝜌</m:t>
                    </m:r>
                    <m:r>
                      <a:rPr lang="en-US" i="1">
                        <a:latin typeface="Cambria Math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r>
                  <a:rPr lang="ru-RU" dirty="0">
                    <a:latin typeface="Calibri" pitchFamily="34" charset="0"/>
                    <a:cs typeface="Calibri" pitchFamily="34" charset="0"/>
                  </a:rPr>
                  <a:t> </a:t>
                </a:r>
                <a:endParaRPr lang="en-US" dirty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C93D2EC-BA9F-324E-9EF8-88477E7DD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842" y="2782751"/>
                <a:ext cx="3069951" cy="369332"/>
              </a:xfrm>
              <a:prstGeom prst="rect">
                <a:avLst/>
              </a:prstGeom>
              <a:blipFill>
                <a:blip r:embed="rId7" cstate="print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5">
            <a:extLst>
              <a:ext uri="{FF2B5EF4-FFF2-40B4-BE49-F238E27FC236}">
                <a16:creationId xmlns:a16="http://schemas.microsoft.com/office/drawing/2014/main" xmlns="" id="{BFD2D0AF-A56F-CF4B-BBEF-A712720190D5}"/>
              </a:ext>
            </a:extLst>
          </p:cNvPr>
          <p:cNvSpPr/>
          <p:nvPr/>
        </p:nvSpPr>
        <p:spPr>
          <a:xfrm>
            <a:off x="237384" y="5843500"/>
            <a:ext cx="2461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i="1" dirty="0">
                <a:latin typeface="+mj-lt"/>
              </a:rPr>
              <a:t>Mingwei Chen et al.</a:t>
            </a:r>
          </a:p>
          <a:p>
            <a:pPr algn="ctr"/>
            <a:r>
              <a:rPr lang="fr-FR" sz="1200" i="1" dirty="0">
                <a:latin typeface="+mj-lt"/>
              </a:rPr>
              <a:t>Science 299, 1563 (2003)</a:t>
            </a:r>
            <a:endParaRPr lang="en-US" sz="1200" i="1" dirty="0">
              <a:latin typeface="+mj-lt"/>
            </a:endParaRPr>
          </a:p>
        </p:txBody>
      </p:sp>
      <p:sp>
        <p:nvSpPr>
          <p:cNvPr id="19" name="Прямоугольник 6">
            <a:extLst>
              <a:ext uri="{FF2B5EF4-FFF2-40B4-BE49-F238E27FC236}">
                <a16:creationId xmlns:a16="http://schemas.microsoft.com/office/drawing/2014/main" xmlns="" id="{BFE27028-4305-4646-A1AA-B60909CDCC67}"/>
              </a:ext>
            </a:extLst>
          </p:cNvPr>
          <p:cNvSpPr/>
          <p:nvPr/>
        </p:nvSpPr>
        <p:spPr>
          <a:xfrm>
            <a:off x="2266096" y="5852601"/>
            <a:ext cx="2320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Localized shear bands  in simulations</a:t>
            </a:r>
            <a:r>
              <a:rPr lang="ru-RU" sz="1200" dirty="0">
                <a:latin typeface="+mj-lt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AC2A387-CF8F-C248-ACF5-B876BE71FDFB}"/>
              </a:ext>
            </a:extLst>
          </p:cNvPr>
          <p:cNvSpPr txBox="1"/>
          <p:nvPr/>
        </p:nvSpPr>
        <p:spPr>
          <a:xfrm>
            <a:off x="90152" y="4171136"/>
            <a:ext cx="462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4</a:t>
            </a:r>
            <a:r>
              <a:rPr lang="en-US" b="1" dirty="0"/>
              <a:t>C amorphization under shock compression</a:t>
            </a:r>
            <a:endParaRPr lang="ru-RU" b="1" dirty="0"/>
          </a:p>
        </p:txBody>
      </p:sp>
      <p:pic>
        <p:nvPicPr>
          <p:cNvPr id="21" name="Рисунок 2">
            <a:extLst>
              <a:ext uri="{FF2B5EF4-FFF2-40B4-BE49-F238E27FC236}">
                <a16:creationId xmlns:a16="http://schemas.microsoft.com/office/drawing/2014/main" xmlns="" id="{5C03E98E-7BC0-1645-A20B-22CB646D6F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4" y="4497816"/>
            <a:ext cx="1944216" cy="1379456"/>
          </a:xfrm>
          <a:prstGeom prst="rect">
            <a:avLst/>
          </a:prstGeom>
        </p:spPr>
      </p:pic>
      <p:pic>
        <p:nvPicPr>
          <p:cNvPr id="22" name="Рисунок 4">
            <a:extLst>
              <a:ext uri="{FF2B5EF4-FFF2-40B4-BE49-F238E27FC236}">
                <a16:creationId xmlns:a16="http://schemas.microsoft.com/office/drawing/2014/main" xmlns="" id="{84A9377E-31B0-7E41-88E9-6C280D87B6F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538"/>
          <a:stretch/>
        </p:blipFill>
        <p:spPr>
          <a:xfrm>
            <a:off x="2458923" y="4497816"/>
            <a:ext cx="1916757" cy="1379456"/>
          </a:xfrm>
          <a:prstGeom prst="rect">
            <a:avLst/>
          </a:prstGeom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353460-F2E0-2F4F-BF3B-EB10AAB9E7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886" y="1090964"/>
            <a:ext cx="4009899" cy="3126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B2551D1-1934-3947-B86D-4B92F628BCF8}"/>
              </a:ext>
            </a:extLst>
          </p:cNvPr>
          <p:cNvSpPr txBox="1"/>
          <p:nvPr/>
        </p:nvSpPr>
        <p:spPr>
          <a:xfrm>
            <a:off x="8218320" y="497093"/>
            <a:ext cx="802587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25" name="Picture 2" descr="G:\ceramics\logo1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7577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CB5B05-CAC3-3B46-9F30-00960A19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7107289" cy="459206"/>
          </a:xfrm>
        </p:spPr>
        <p:txBody>
          <a:bodyPr/>
          <a:lstStyle/>
          <a:p>
            <a:r>
              <a:rPr lang="x-none" dirty="0"/>
              <a:t>Simulation of Vogler et al. tests*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9F1108-E5CC-BD45-A766-198ED2F10F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749" y="6024716"/>
            <a:ext cx="4733925" cy="29194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*Vogler T. et al. J. Appl. Phys. </a:t>
            </a:r>
            <a:r>
              <a:rPr lang="en-US" sz="900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95</a:t>
            </a: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, 8,  4173–4183 (2004)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Model: </a:t>
            </a:r>
            <a:r>
              <a:rPr lang="en-US" sz="900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S. A. </a:t>
            </a:r>
            <a:r>
              <a:rPr lang="en-US" sz="900" i="1" dirty="0" err="1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Dyachkov</a:t>
            </a:r>
            <a:r>
              <a:rPr lang="en-US" sz="900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 et al., Journal of Applied Physics </a:t>
            </a:r>
            <a:r>
              <a:rPr lang="en-US" sz="900" b="1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124 </a:t>
            </a:r>
            <a:r>
              <a:rPr lang="en-US" sz="900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085902 (2018)</a:t>
            </a:r>
            <a:endParaRPr lang="en-US" sz="900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Z:\home\cepera\Conferences\2017\SCCM-2017\presentation\pics\sandia_profiles_1.png">
            <a:extLst>
              <a:ext uri="{FF2B5EF4-FFF2-40B4-BE49-F238E27FC236}">
                <a16:creationId xmlns:a16="http://schemas.microsoft.com/office/drawing/2014/main" xmlns="" id="{492C3C81-F028-1743-84C0-AA4C5A261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08" y="1784159"/>
            <a:ext cx="4369174" cy="32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Z:\home\cepera\Conferences\2017\SCCM-2017\presentation\pics\sandia_profiles_2.png">
            <a:extLst>
              <a:ext uri="{FF2B5EF4-FFF2-40B4-BE49-F238E27FC236}">
                <a16:creationId xmlns:a16="http://schemas.microsoft.com/office/drawing/2014/main" xmlns="" id="{5DE5034F-942B-744B-BF3F-35F6C3603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46916" y="1800946"/>
            <a:ext cx="4427984" cy="325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B77D37F-37D1-704D-B642-AEA49CB55EB4}"/>
              </a:ext>
            </a:extLst>
          </p:cNvPr>
          <p:cNvSpPr txBox="1"/>
          <p:nvPr/>
        </p:nvSpPr>
        <p:spPr>
          <a:xfrm>
            <a:off x="251520" y="5149911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All tests are simulated using a unique set of model parameters</a:t>
            </a:r>
            <a:endParaRPr lang="ru-RU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Simulations agree with experiments in wide range of loading regimes</a:t>
            </a:r>
            <a:endParaRPr lang="ru-RU" dirty="0"/>
          </a:p>
        </p:txBody>
      </p:sp>
      <p:sp>
        <p:nvSpPr>
          <p:cNvPr id="11" name="Прямоугольник 21">
            <a:extLst>
              <a:ext uri="{FF2B5EF4-FFF2-40B4-BE49-F238E27FC236}">
                <a16:creationId xmlns:a16="http://schemas.microsoft.com/office/drawing/2014/main" xmlns="" id="{E2594A5E-3B9E-EF41-A194-77720F94E326}"/>
              </a:ext>
            </a:extLst>
          </p:cNvPr>
          <p:cNvSpPr/>
          <p:nvPr/>
        </p:nvSpPr>
        <p:spPr>
          <a:xfrm>
            <a:off x="405948" y="1265294"/>
            <a:ext cx="4273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Release </a:t>
            </a:r>
            <a:r>
              <a:rPr lang="en-US" sz="2400" b="1" dirty="0"/>
              <a:t>experiments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2" name="Прямоугольник 22">
            <a:extLst>
              <a:ext uri="{FF2B5EF4-FFF2-40B4-BE49-F238E27FC236}">
                <a16:creationId xmlns:a16="http://schemas.microsoft.com/office/drawing/2014/main" xmlns="" id="{144C68A1-A9DA-5F4D-87B8-54D3B4823432}"/>
              </a:ext>
            </a:extLst>
          </p:cNvPr>
          <p:cNvSpPr/>
          <p:nvPr/>
        </p:nvSpPr>
        <p:spPr>
          <a:xfrm>
            <a:off x="4845360" y="1283020"/>
            <a:ext cx="4273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</a:rPr>
              <a:t>Reshock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/>
              <a:t>experiments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FEC40E-2E20-8846-B81E-FF1FF5561B29}"/>
              </a:ext>
            </a:extLst>
          </p:cNvPr>
          <p:cNvSpPr txBox="1"/>
          <p:nvPr/>
        </p:nvSpPr>
        <p:spPr>
          <a:xfrm>
            <a:off x="8218321" y="497093"/>
            <a:ext cx="776210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14" name="Picture 2" descr="G:\ceramics\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29006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97E64F-9C38-7B4C-80FA-61D8BF8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7217902" cy="459206"/>
          </a:xfrm>
        </p:spPr>
        <p:txBody>
          <a:bodyPr/>
          <a:lstStyle/>
          <a:p>
            <a:r>
              <a:rPr lang="x-none" dirty="0"/>
              <a:t>Simulation of Grady et al. tests*</a:t>
            </a:r>
          </a:p>
        </p:txBody>
      </p:sp>
      <p:pic>
        <p:nvPicPr>
          <p:cNvPr id="8" name="Picture 2" descr="Z:\home\cepera\Conferences\2017\SCCM-2017\presentation\pics\BC4_profile_Experiment_new.png">
            <a:extLst>
              <a:ext uri="{FF2B5EF4-FFF2-40B4-BE49-F238E27FC236}">
                <a16:creationId xmlns:a16="http://schemas.microsoft.com/office/drawing/2014/main" xmlns="" id="{F2DE7901-58E8-4340-9AAE-BC47C321B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497" y="1083302"/>
            <a:ext cx="3544079" cy="27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Z:\home\cepera\Conferences\2017\SCCM-2017\presentation\pics\BC7_profile_Experiment_new.png">
            <a:extLst>
              <a:ext uri="{FF2B5EF4-FFF2-40B4-BE49-F238E27FC236}">
                <a16:creationId xmlns:a16="http://schemas.microsoft.com/office/drawing/2014/main" xmlns="" id="{2E13FE74-B745-BB45-9BAD-E4C1DE57F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474" y="3823534"/>
            <a:ext cx="3612102" cy="27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Z:\home\cepera\Conferences\2017\SCCM-2017\presentation\pics\BC5_profile_Experiment_new.png">
            <a:extLst>
              <a:ext uri="{FF2B5EF4-FFF2-40B4-BE49-F238E27FC236}">
                <a16:creationId xmlns:a16="http://schemas.microsoft.com/office/drawing/2014/main" xmlns="" id="{CB86DDA3-C515-7D46-A87F-0DF1EDFB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8587" y="1097821"/>
            <a:ext cx="4987604" cy="384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E50804-FEEB-954D-A02A-827022028237}"/>
                  </a:ext>
                </a:extLst>
              </p:cNvPr>
              <p:cNvSpPr txBox="1"/>
              <p:nvPr/>
            </p:nvSpPr>
            <p:spPr>
              <a:xfrm>
                <a:off x="3779912" y="4940730"/>
                <a:ext cx="5305094" cy="1244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/>
                  <a:t>All tests of</a:t>
                </a:r>
                <a:r>
                  <a:rPr lang="ru-RU" dirty="0"/>
                  <a:t> </a:t>
                </a:r>
                <a:r>
                  <a:rPr lang="en-US" dirty="0"/>
                  <a:t>Grady et al. are better described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reduced compared to Vogler et al. tests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/>
                  <a:t>BC5 test with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adjusted for</a:t>
                </a:r>
                <a:r>
                  <a:rPr lang="ru-RU" dirty="0"/>
                  <a:t> </a:t>
                </a:r>
                <a:r>
                  <a:rPr lang="en-US" dirty="0"/>
                  <a:t>Vogler et al. tests provides an essentially different wave profile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E50804-FEEB-954D-A02A-82702202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940730"/>
                <a:ext cx="5305094" cy="1244828"/>
              </a:xfrm>
              <a:prstGeom prst="rect">
                <a:avLst/>
              </a:prstGeom>
              <a:blipFill>
                <a:blip r:embed="rId5" cstate="print"/>
                <a:stretch>
                  <a:fillRect l="-716" t="-2000" b="-6000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9BB176C-653E-CC4F-914D-565A2C68431A}"/>
              </a:ext>
            </a:extLst>
          </p:cNvPr>
          <p:cNvSpPr txBox="1"/>
          <p:nvPr/>
        </p:nvSpPr>
        <p:spPr>
          <a:xfrm>
            <a:off x="8218321" y="497093"/>
            <a:ext cx="776210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6FFFF219-7FCD-174F-A1C0-183E2A824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19472" y="6214933"/>
            <a:ext cx="4733925" cy="29194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*D. E. Grady and R. L. Moody, </a:t>
            </a:r>
            <a:r>
              <a:rPr lang="en-US" sz="9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Tech.Rep</a:t>
            </a: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 SAND96-0551 (1996)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Model: </a:t>
            </a:r>
            <a:r>
              <a:rPr lang="en-US" sz="900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S. A. </a:t>
            </a:r>
            <a:r>
              <a:rPr lang="en-US" sz="900" i="1" dirty="0" err="1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Dyachkov</a:t>
            </a:r>
            <a:r>
              <a:rPr lang="en-US" sz="900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 et al., Journal of Applied Physics </a:t>
            </a:r>
            <a:r>
              <a:rPr lang="en-US" sz="900" b="1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124 </a:t>
            </a:r>
            <a:r>
              <a:rPr lang="en-US" sz="900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085902 (2018)</a:t>
            </a:r>
            <a:endParaRPr lang="en-US" sz="900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2" descr="G:\ceramics\logo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270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7B852C-3F34-DD4C-AE91-2E972E43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7004050" cy="459206"/>
          </a:xfrm>
        </p:spPr>
        <p:txBody>
          <a:bodyPr/>
          <a:lstStyle/>
          <a:p>
            <a:r>
              <a:rPr lang="x-none" dirty="0"/>
              <a:t>Failed material strength effects</a:t>
            </a:r>
          </a:p>
        </p:txBody>
      </p:sp>
      <p:pic>
        <p:nvPicPr>
          <p:cNvPr id="8" name="Picture 3" descr="Z:\home\cepera\Conferences\2017\SCCM-2017\presentation\pics\BC10_compare.png">
            <a:extLst>
              <a:ext uri="{FF2B5EF4-FFF2-40B4-BE49-F238E27FC236}">
                <a16:creationId xmlns:a16="http://schemas.microsoft.com/office/drawing/2014/main" xmlns="" id="{505637B4-F705-3744-B679-B0279AF5D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28458"/>
            <a:ext cx="4464496" cy="32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Z:\home\cepera\Conferences\2017\SCCM-2017\presentation\pics\intact_failed.png">
            <a:extLst>
              <a:ext uri="{FF2B5EF4-FFF2-40B4-BE49-F238E27FC236}">
                <a16:creationId xmlns:a16="http://schemas.microsoft.com/office/drawing/2014/main" xmlns="" id="{02817369-B20F-0045-ADEE-594D049B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356305"/>
            <a:ext cx="4392488" cy="338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F7F1E-F358-4A43-B941-C0651A4312BE}"/>
                  </a:ext>
                </a:extLst>
              </p:cNvPr>
              <p:cNvSpPr txBox="1"/>
              <p:nvPr/>
            </p:nvSpPr>
            <p:spPr>
              <a:xfrm>
                <a:off x="179512" y="4744154"/>
                <a:ext cx="8784976" cy="1244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/>
                  <a:t>Boron carbide samples manufactured via different technology provide various response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/>
                  <a:t>Simulations demonstrate that material response is affected much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/>
                  <a:t>By fitting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  <a:r>
                  <a:rPr lang="en-US" dirty="0"/>
                  <a:t>for a  specific manufacturing technology one may obtain a good agreement between simulations and experiments with uniaxial shock compression</a:t>
                </a:r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4FF7F1E-F358-4A43-B941-C0651A43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744154"/>
                <a:ext cx="8784976" cy="1244828"/>
              </a:xfrm>
              <a:prstGeom prst="rect">
                <a:avLst/>
              </a:prstGeom>
              <a:blipFill>
                <a:blip r:embed="rId4" cstate="print"/>
                <a:stretch>
                  <a:fillRect l="-288" t="-2020" b="-7071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2">
            <a:extLst>
              <a:ext uri="{FF2B5EF4-FFF2-40B4-BE49-F238E27FC236}">
                <a16:creationId xmlns:a16="http://schemas.microsoft.com/office/drawing/2014/main" xmlns="" id="{60440BE4-B9FC-9444-BDC4-70B0FD98E1F3}"/>
              </a:ext>
            </a:extLst>
          </p:cNvPr>
          <p:cNvSpPr/>
          <p:nvPr/>
        </p:nvSpPr>
        <p:spPr>
          <a:xfrm>
            <a:off x="611560" y="1048138"/>
            <a:ext cx="3888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Strength of B</a:t>
            </a:r>
            <a:r>
              <a:rPr lang="en-US" b="1" baseline="-25000" dirty="0"/>
              <a:t>4</a:t>
            </a:r>
            <a:r>
              <a:rPr lang="en-US" b="1" dirty="0"/>
              <a:t>C</a:t>
            </a:r>
            <a:r>
              <a:rPr lang="ru-RU" b="1" dirty="0"/>
              <a:t> </a:t>
            </a:r>
            <a:r>
              <a:rPr lang="en-US" b="1" dirty="0"/>
              <a:t>may vary in samples</a:t>
            </a:r>
            <a:endParaRPr lang="en-US" dirty="0"/>
          </a:p>
        </p:txBody>
      </p:sp>
      <p:sp>
        <p:nvSpPr>
          <p:cNvPr id="12" name="Прямоугольник 13">
            <a:extLst>
              <a:ext uri="{FF2B5EF4-FFF2-40B4-BE49-F238E27FC236}">
                <a16:creationId xmlns:a16="http://schemas.microsoft.com/office/drawing/2014/main" xmlns="" id="{95F2A852-B7BA-9744-A879-AF0EDD9079B1}"/>
              </a:ext>
            </a:extLst>
          </p:cNvPr>
          <p:cNvSpPr/>
          <p:nvPr/>
        </p:nvSpPr>
        <p:spPr>
          <a:xfrm>
            <a:off x="4807974" y="1055455"/>
            <a:ext cx="4288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Wave profiles in</a:t>
            </a:r>
            <a:r>
              <a:rPr lang="ru-RU" b="1" dirty="0"/>
              <a:t> </a:t>
            </a:r>
            <a:r>
              <a:rPr lang="en-US" b="1" dirty="0"/>
              <a:t>two kinds of B</a:t>
            </a:r>
            <a:r>
              <a:rPr lang="en-US" b="1" baseline="-25000" dirty="0"/>
              <a:t>4</a:t>
            </a:r>
            <a:r>
              <a:rPr lang="en-US" b="1" dirty="0"/>
              <a:t>C</a:t>
            </a:r>
            <a:r>
              <a:rPr lang="ru-RU" b="1" dirty="0"/>
              <a:t> </a:t>
            </a:r>
            <a:r>
              <a:rPr lang="en-US" b="1" dirty="0"/>
              <a:t>samples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07DD611-BC78-AF4E-890B-DE6EE128EBB2}"/>
              </a:ext>
            </a:extLst>
          </p:cNvPr>
          <p:cNvSpPr txBox="1"/>
          <p:nvPr/>
        </p:nvSpPr>
        <p:spPr>
          <a:xfrm>
            <a:off x="8218320" y="497093"/>
            <a:ext cx="925679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1C1D998A-A886-5D40-A283-644E6D088E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560" y="6043893"/>
            <a:ext cx="4733925" cy="40728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Vogler T. et al. J. Appl. Phys. </a:t>
            </a:r>
            <a:r>
              <a:rPr lang="en-US" sz="900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95</a:t>
            </a: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, 8,  4173–4183 (2004)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D. E. Grady and R. L. Moody, </a:t>
            </a:r>
            <a:r>
              <a:rPr lang="en-US" sz="900" i="1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Tech.Rep</a:t>
            </a: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 SAND96-0551 (1996)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Model: </a:t>
            </a:r>
            <a:r>
              <a:rPr lang="en-US" sz="900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S. A. </a:t>
            </a:r>
            <a:r>
              <a:rPr lang="en-US" sz="900" i="1" dirty="0" err="1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Dyachkov</a:t>
            </a:r>
            <a:r>
              <a:rPr lang="en-US" sz="900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 et al., Journal of Applied Physics </a:t>
            </a:r>
            <a:r>
              <a:rPr lang="en-US" sz="900" b="1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124 </a:t>
            </a:r>
            <a:r>
              <a:rPr lang="en-US" sz="900" i="1" dirty="0">
                <a:solidFill>
                  <a:schemeClr val="tx1"/>
                </a:solidFill>
                <a:latin typeface="Calibri"/>
                <a:ea typeface="Calibri" charset="0"/>
                <a:cs typeface="Calibri" charset="0"/>
              </a:rPr>
              <a:t>085902 (2018)</a:t>
            </a:r>
            <a:endParaRPr lang="en-US" sz="900" i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" name="Picture 2" descr="G:\ceramics\logo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1587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9749" y="2709862"/>
            <a:ext cx="6989303" cy="1438275"/>
          </a:xfrm>
        </p:spPr>
        <p:txBody>
          <a:bodyPr anchor="ctr"/>
          <a:lstStyle/>
          <a:p>
            <a:pPr algn="ctr"/>
            <a:r>
              <a:rPr lang="en-GB" sz="3600" dirty="0" err="1"/>
              <a:t>Aluminum</a:t>
            </a:r>
            <a:r>
              <a:rPr lang="en-GB" sz="3600" dirty="0"/>
              <a:t> Nitride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468CC75-0286-2849-93EE-937C23484B65}"/>
              </a:ext>
            </a:extLst>
          </p:cNvPr>
          <p:cNvSpPr txBox="1"/>
          <p:nvPr/>
        </p:nvSpPr>
        <p:spPr>
          <a:xfrm>
            <a:off x="279400" y="469052"/>
            <a:ext cx="2534138" cy="11201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endParaRPr lang="x-none" sz="1400" spc="10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05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CB2A9D-4FA6-CB4E-AECF-45A7186C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Aluminum nitride (AlN)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A2634E-24D6-994E-90E4-4E153DC53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900" i="1" dirty="0"/>
              <a:t>G. R. Johnson and T. J. Holmquist, Journal of Applied Physics</a:t>
            </a:r>
            <a:r>
              <a:rPr lang="ru-RU" sz="900" i="1" dirty="0"/>
              <a:t> 94</a:t>
            </a:r>
            <a:r>
              <a:rPr lang="en-US" sz="900" i="1" dirty="0"/>
              <a:t>, </a:t>
            </a:r>
            <a:r>
              <a:rPr lang="ru-RU" sz="900" i="1" dirty="0"/>
              <a:t>1639</a:t>
            </a:r>
            <a:r>
              <a:rPr lang="en-US" sz="900" i="1" dirty="0"/>
              <a:t> (</a:t>
            </a:r>
            <a:r>
              <a:rPr lang="ru-RU" sz="900" i="1" dirty="0"/>
              <a:t>2003</a:t>
            </a:r>
            <a:r>
              <a:rPr lang="en-US" sz="900" i="1" dirty="0"/>
              <a:t>)</a:t>
            </a:r>
          </a:p>
        </p:txBody>
      </p:sp>
      <p:sp>
        <p:nvSpPr>
          <p:cNvPr id="9" name="Прямоугольник 2">
            <a:extLst>
              <a:ext uri="{FF2B5EF4-FFF2-40B4-BE49-F238E27FC236}">
                <a16:creationId xmlns:a16="http://schemas.microsoft.com/office/drawing/2014/main" xmlns="" id="{DB5F3821-890B-5248-B31D-0A4EBFFCFF6C}"/>
              </a:ext>
            </a:extLst>
          </p:cNvPr>
          <p:cNvSpPr/>
          <p:nvPr/>
        </p:nvSpPr>
        <p:spPr>
          <a:xfrm>
            <a:off x="319991" y="5055837"/>
            <a:ext cx="9071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Structural phase transition effect on wave profiles is taken into account</a:t>
            </a: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Hysteresis should be included to the model for the proper release profile</a:t>
            </a:r>
            <a:endParaRPr lang="ru-RU" dirty="0"/>
          </a:p>
        </p:txBody>
      </p:sp>
      <p:sp>
        <p:nvSpPr>
          <p:cNvPr id="11" name="Прямоугольник 7">
            <a:extLst>
              <a:ext uri="{FF2B5EF4-FFF2-40B4-BE49-F238E27FC236}">
                <a16:creationId xmlns:a16="http://schemas.microsoft.com/office/drawing/2014/main" xmlns="" id="{869FD21F-9542-FF48-9E97-F0EBA7FDE449}"/>
              </a:ext>
            </a:extLst>
          </p:cNvPr>
          <p:cNvSpPr/>
          <p:nvPr/>
        </p:nvSpPr>
        <p:spPr>
          <a:xfrm>
            <a:off x="659564" y="1652657"/>
            <a:ext cx="4019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Equation of state</a:t>
            </a:r>
          </a:p>
        </p:txBody>
      </p:sp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xmlns="" id="{CC40EBF8-EC23-8A4A-B50D-19834185ADFD}"/>
              </a:ext>
            </a:extLst>
          </p:cNvPr>
          <p:cNvSpPr/>
          <p:nvPr/>
        </p:nvSpPr>
        <p:spPr>
          <a:xfrm>
            <a:off x="4778950" y="1653218"/>
            <a:ext cx="4181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Strength properties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F32468-CEC5-7F46-9D26-D59B74F3AF29}"/>
              </a:ext>
            </a:extLst>
          </p:cNvPr>
          <p:cNvSpPr txBox="1"/>
          <p:nvPr/>
        </p:nvSpPr>
        <p:spPr>
          <a:xfrm>
            <a:off x="8218321" y="497093"/>
            <a:ext cx="714664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1026" name="Picture 2" descr="G:\ceramics\presentation\sigEqAl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9923" y="1986049"/>
            <a:ext cx="4269911" cy="2964020"/>
          </a:xfrm>
          <a:prstGeom prst="rect">
            <a:avLst/>
          </a:prstGeom>
          <a:noFill/>
        </p:spPr>
      </p:pic>
      <p:pic>
        <p:nvPicPr>
          <p:cNvPr id="1027" name="Picture 3" descr="G:\ceramics\presentation\EoS-Al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886" y="1993900"/>
            <a:ext cx="4180266" cy="2938585"/>
          </a:xfrm>
          <a:prstGeom prst="rect">
            <a:avLst/>
          </a:prstGeom>
          <a:noFill/>
        </p:spPr>
      </p:pic>
      <p:pic>
        <p:nvPicPr>
          <p:cNvPr id="10" name="Picture 2" descr="G:\ceramics\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6800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8949AA-413E-EC4D-B28D-595E061D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Aluminum nitride (AlN)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8C5422-D33D-BC4D-8DC0-6A3EC0E39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892C414-AC26-B241-82A3-E4098266C6B2}"/>
              </a:ext>
            </a:extLst>
          </p:cNvPr>
          <p:cNvSpPr/>
          <p:nvPr/>
        </p:nvSpPr>
        <p:spPr>
          <a:xfrm>
            <a:off x="539749" y="5291912"/>
            <a:ext cx="8346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Agreement is achieved for different samples</a:t>
            </a:r>
            <a:endParaRPr lang="x-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3DB2B90-E434-CA48-9AB6-A0A860DC89E8}"/>
              </a:ext>
            </a:extLst>
          </p:cNvPr>
          <p:cNvSpPr txBox="1"/>
          <p:nvPr/>
        </p:nvSpPr>
        <p:spPr>
          <a:xfrm>
            <a:off x="8218321" y="497093"/>
            <a:ext cx="785002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4098" name="Picture 2" descr="G:\ceramics\presentation\AlN-grady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726" y="1790700"/>
            <a:ext cx="4294605" cy="3378200"/>
          </a:xfrm>
          <a:prstGeom prst="rect">
            <a:avLst/>
          </a:prstGeom>
          <a:noFill/>
        </p:spPr>
      </p:pic>
      <p:pic>
        <p:nvPicPr>
          <p:cNvPr id="4099" name="Picture 3" descr="G:\ceramics\presentation\AlN-grady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5444" y="1805940"/>
            <a:ext cx="4290498" cy="3359693"/>
          </a:xfrm>
          <a:prstGeom prst="rect">
            <a:avLst/>
          </a:prstGeom>
          <a:noFill/>
        </p:spPr>
      </p:pic>
      <p:pic>
        <p:nvPicPr>
          <p:cNvPr id="8" name="Picture 2" descr="G:\ceramics\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0770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3C4106-6EA6-BF42-96A9-CAD5B38F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Aluminum nitride (AlN)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86093B-EB60-9049-B055-FB4DD50E52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900" i="1" dirty="0"/>
              <a:t>G. R. Johnson and T. J. Holmquist, Journal of Applied Physics</a:t>
            </a:r>
            <a:r>
              <a:rPr lang="ru-RU" sz="900" i="1" dirty="0"/>
              <a:t> 94</a:t>
            </a:r>
            <a:r>
              <a:rPr lang="en-US" sz="900" i="1" dirty="0"/>
              <a:t>, </a:t>
            </a:r>
            <a:r>
              <a:rPr lang="ru-RU" sz="900" i="1" dirty="0"/>
              <a:t>1639</a:t>
            </a:r>
            <a:r>
              <a:rPr lang="en-US" sz="900" i="1" dirty="0"/>
              <a:t> (</a:t>
            </a:r>
            <a:r>
              <a:rPr lang="ru-RU" sz="900" i="1" dirty="0"/>
              <a:t>2003</a:t>
            </a:r>
            <a:r>
              <a:rPr lang="en-US" sz="900" i="1" dirty="0"/>
              <a:t>)</a:t>
            </a:r>
          </a:p>
        </p:txBody>
      </p:sp>
      <p:sp>
        <p:nvSpPr>
          <p:cNvPr id="10" name="Прямоугольник 7">
            <a:extLst>
              <a:ext uri="{FF2B5EF4-FFF2-40B4-BE49-F238E27FC236}">
                <a16:creationId xmlns:a16="http://schemas.microsoft.com/office/drawing/2014/main" xmlns="" id="{1BB62277-7019-CB4A-BEE6-4E3283A9D3B5}"/>
              </a:ext>
            </a:extLst>
          </p:cNvPr>
          <p:cNvSpPr/>
          <p:nvPr/>
        </p:nvSpPr>
        <p:spPr>
          <a:xfrm>
            <a:off x="640107" y="1349309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Phase transition </a:t>
            </a:r>
            <a:r>
              <a:rPr lang="en-US" b="1" dirty="0"/>
              <a:t>effect</a:t>
            </a:r>
            <a:endParaRPr lang="en-US" dirty="0"/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xmlns="" id="{F5E63632-E8CF-3E41-8786-6F2E347DBCDD}"/>
              </a:ext>
            </a:extLst>
          </p:cNvPr>
          <p:cNvSpPr/>
          <p:nvPr/>
        </p:nvSpPr>
        <p:spPr>
          <a:xfrm>
            <a:off x="4739478" y="1349309"/>
            <a:ext cx="4273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Hysteresis </a:t>
            </a:r>
            <a:r>
              <a:rPr lang="en-US" b="1" dirty="0"/>
              <a:t>effect</a:t>
            </a:r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B8FE3EE5-4FAA-4C4C-B6AA-0A65DEEF52E9}"/>
              </a:ext>
            </a:extLst>
          </p:cNvPr>
          <p:cNvSpPr/>
          <p:nvPr/>
        </p:nvSpPr>
        <p:spPr>
          <a:xfrm>
            <a:off x="443163" y="5174671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Phase transition reduces the wave amplitude providing agreement with experiments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Reverse phase transition should begin at lower amplitude than direct one (hysteresis) which affects the release wave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C054BA2-5F93-8144-A268-EE4B68BCB135}"/>
              </a:ext>
            </a:extLst>
          </p:cNvPr>
          <p:cNvSpPr txBox="1"/>
          <p:nvPr/>
        </p:nvSpPr>
        <p:spPr>
          <a:xfrm>
            <a:off x="8218321" y="497093"/>
            <a:ext cx="793794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2050" name="Picture 2" descr="G:\ceramics\presentation\AlN-grady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3142" y="1774740"/>
            <a:ext cx="4314335" cy="3333591"/>
          </a:xfrm>
          <a:prstGeom prst="rect">
            <a:avLst/>
          </a:prstGeom>
          <a:noFill/>
        </p:spPr>
      </p:pic>
      <p:pic>
        <p:nvPicPr>
          <p:cNvPr id="2051" name="Picture 3" descr="G:\ceramics\presentation\AlN-grady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874" y="1765300"/>
            <a:ext cx="4314212" cy="3340100"/>
          </a:xfrm>
          <a:prstGeom prst="rect">
            <a:avLst/>
          </a:prstGeom>
          <a:noFill/>
        </p:spPr>
      </p:pic>
      <p:pic>
        <p:nvPicPr>
          <p:cNvPr id="14" name="Picture 2" descr="G:\ceramics\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007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3548" y="1417240"/>
            <a:ext cx="802005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u="sng" dirty="0" err="1"/>
              <a:t>Motivation</a:t>
            </a:r>
            <a:r>
              <a:rPr lang="ru-RU" sz="2400" b="1" dirty="0"/>
              <a:t> </a:t>
            </a:r>
            <a:endParaRPr lang="en-US" sz="2400" b="1" dirty="0"/>
          </a:p>
          <a:p>
            <a:pPr algn="just">
              <a:lnSpc>
                <a:spcPct val="150000"/>
              </a:lnSpc>
            </a:pPr>
            <a:r>
              <a:rPr lang="en-US" sz="2400" b="1" dirty="0"/>
              <a:t>development of robust and accurate model of ceramic materials response to shock compression in predictive CFD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40FA937-AFB6-CD4F-AF45-EAA7A8C11831}"/>
              </a:ext>
            </a:extLst>
          </p:cNvPr>
          <p:cNvSpPr txBox="1"/>
          <p:nvPr/>
        </p:nvSpPr>
        <p:spPr>
          <a:xfrm>
            <a:off x="8218321" y="497093"/>
            <a:ext cx="793794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5BECEDB-A7F5-7341-A2AC-897802156F5B}"/>
              </a:ext>
            </a:extLst>
          </p:cNvPr>
          <p:cNvSpPr/>
          <p:nvPr/>
        </p:nvSpPr>
        <p:spPr>
          <a:xfrm>
            <a:off x="463548" y="3764744"/>
            <a:ext cx="7647320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Plate impact tests description</a:t>
            </a:r>
            <a:endParaRPr lang="ru-RU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Ceramics failure model formulation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Obtaining best model parameters</a:t>
            </a:r>
            <a:endParaRPr lang="ru-RU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Simulation results</a:t>
            </a:r>
            <a:endParaRPr lang="ru-RU" sz="2400" b="1" dirty="0"/>
          </a:p>
        </p:txBody>
      </p:sp>
      <p:pic>
        <p:nvPicPr>
          <p:cNvPr id="9" name="Picture 2" descr="G:\ceramics\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57708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9749" y="2709862"/>
            <a:ext cx="6989303" cy="1438275"/>
          </a:xfrm>
        </p:spPr>
        <p:txBody>
          <a:bodyPr anchor="ctr"/>
          <a:lstStyle/>
          <a:p>
            <a:pPr algn="ctr"/>
            <a:r>
              <a:rPr lang="en-GB" sz="3600" dirty="0"/>
              <a:t>Silicon carbide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468CC75-0286-2849-93EE-937C23484B65}"/>
              </a:ext>
            </a:extLst>
          </p:cNvPr>
          <p:cNvSpPr txBox="1"/>
          <p:nvPr/>
        </p:nvSpPr>
        <p:spPr>
          <a:xfrm>
            <a:off x="279400" y="469052"/>
            <a:ext cx="2534138" cy="11201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endParaRPr lang="x-none" sz="1400" spc="10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5163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73A3D7-0008-FF40-8438-0882CEB9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Silicon carbide (SiC)</a:t>
            </a:r>
          </a:p>
        </p:txBody>
      </p:sp>
      <p:sp>
        <p:nvSpPr>
          <p:cNvPr id="10" name="Прямоугольник 16">
            <a:extLst>
              <a:ext uri="{FF2B5EF4-FFF2-40B4-BE49-F238E27FC236}">
                <a16:creationId xmlns:a16="http://schemas.microsoft.com/office/drawing/2014/main" xmlns="" id="{5ADF44CB-57E9-6D4D-9967-C534AD38F5EC}"/>
              </a:ext>
            </a:extLst>
          </p:cNvPr>
          <p:cNvSpPr/>
          <p:nvPr/>
        </p:nvSpPr>
        <p:spPr>
          <a:xfrm>
            <a:off x="280622" y="4722823"/>
            <a:ext cx="8582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Second phase should be included to the model, however lack of experiments exist to calibrate reference pressure curve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Hysteresis: 100 </a:t>
            </a:r>
            <a:r>
              <a:rPr lang="en-US" dirty="0" err="1"/>
              <a:t>GPa</a:t>
            </a:r>
            <a:r>
              <a:rPr lang="en-US" dirty="0"/>
              <a:t> for the direct phase transition, 35 </a:t>
            </a:r>
            <a:r>
              <a:rPr lang="en-US" dirty="0" err="1"/>
              <a:t>GPa</a:t>
            </a:r>
            <a:r>
              <a:rPr lang="en-US" dirty="0"/>
              <a:t> for the reverse</a:t>
            </a:r>
          </a:p>
        </p:txBody>
      </p:sp>
      <p:sp>
        <p:nvSpPr>
          <p:cNvPr id="14" name="Прямоугольник 11">
            <a:extLst>
              <a:ext uri="{FF2B5EF4-FFF2-40B4-BE49-F238E27FC236}">
                <a16:creationId xmlns:a16="http://schemas.microsoft.com/office/drawing/2014/main" xmlns="" id="{D01E5548-750D-134F-9964-A80FFC77B497}"/>
              </a:ext>
            </a:extLst>
          </p:cNvPr>
          <p:cNvSpPr/>
          <p:nvPr/>
        </p:nvSpPr>
        <p:spPr>
          <a:xfrm>
            <a:off x="1047241" y="1358763"/>
            <a:ext cx="3208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Phase transition </a:t>
            </a:r>
            <a:r>
              <a:rPr lang="en-US" b="1" dirty="0"/>
              <a:t>with</a:t>
            </a:r>
            <a:r>
              <a:rPr lang="ru-RU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hysteresis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xmlns="" id="{AFFF9AA8-387F-4F49-8DA1-605C22C764B0}"/>
              </a:ext>
            </a:extLst>
          </p:cNvPr>
          <p:cNvSpPr/>
          <p:nvPr/>
        </p:nvSpPr>
        <p:spPr>
          <a:xfrm>
            <a:off x="5962162" y="1386134"/>
            <a:ext cx="2045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Strength properties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335639D-568C-3E40-B73A-7F1943A5AC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797F16F-676A-F44A-8F39-591DF188A4A5}"/>
              </a:ext>
            </a:extLst>
          </p:cNvPr>
          <p:cNvSpPr txBox="1"/>
          <p:nvPr/>
        </p:nvSpPr>
        <p:spPr>
          <a:xfrm>
            <a:off x="8218321" y="497093"/>
            <a:ext cx="782804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5122" name="Picture 2" descr="G:\ceramics\presentation\sigEqSi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7729" y="1713223"/>
            <a:ext cx="4258540" cy="2915928"/>
          </a:xfrm>
          <a:prstGeom prst="rect">
            <a:avLst/>
          </a:prstGeom>
          <a:noFill/>
        </p:spPr>
      </p:pic>
      <p:pic>
        <p:nvPicPr>
          <p:cNvPr id="5123" name="Picture 3" descr="G:\ceramics\presentation\EoS-S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778" y="1693987"/>
            <a:ext cx="4172778" cy="2973263"/>
          </a:xfrm>
          <a:prstGeom prst="rect">
            <a:avLst/>
          </a:prstGeom>
          <a:noFill/>
        </p:spPr>
      </p:pic>
      <p:pic>
        <p:nvPicPr>
          <p:cNvPr id="11" name="Picture 2" descr="G:\ceramics\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8857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89F2E-33E2-A642-8B33-37E9BE9A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Silicon carbide (SiC)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B909FE-94BF-C748-83B2-1D8DD28DD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900" i="1" dirty="0"/>
              <a:t>R. Feng, G. Raiser, and Y. Gupta, Journal of applied physics</a:t>
            </a:r>
            <a:r>
              <a:rPr lang="ru-RU" sz="900" i="1" dirty="0"/>
              <a:t> </a:t>
            </a:r>
            <a:r>
              <a:rPr lang="en-US" sz="900" i="1" dirty="0"/>
              <a:t>83 , 79 (1998)</a:t>
            </a:r>
          </a:p>
        </p:txBody>
      </p:sp>
      <p:sp>
        <p:nvSpPr>
          <p:cNvPr id="8" name="Прямоугольник 16">
            <a:extLst>
              <a:ext uri="{FF2B5EF4-FFF2-40B4-BE49-F238E27FC236}">
                <a16:creationId xmlns:a16="http://schemas.microsoft.com/office/drawing/2014/main" xmlns="" id="{66D5B1CC-F50D-E54B-8A59-E0AD24F546EC}"/>
              </a:ext>
            </a:extLst>
          </p:cNvPr>
          <p:cNvSpPr/>
          <p:nvPr/>
        </p:nvSpPr>
        <p:spPr>
          <a:xfrm>
            <a:off x="179511" y="5025950"/>
            <a:ext cx="8784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Taking phase transition into account results in a correct shock wave amplitude (plateau)</a:t>
            </a: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Both release and </a:t>
            </a:r>
            <a:r>
              <a:rPr lang="en-US" dirty="0" err="1"/>
              <a:t>reshock</a:t>
            </a:r>
            <a:r>
              <a:rPr lang="en-US" dirty="0"/>
              <a:t> (with heavy backer) experiments are reproduced well</a:t>
            </a:r>
            <a:endParaRPr lang="ru-RU" dirty="0"/>
          </a:p>
        </p:txBody>
      </p:sp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xmlns="" id="{FB37CC3C-D31B-0847-9E14-A62590A99317}"/>
              </a:ext>
            </a:extLst>
          </p:cNvPr>
          <p:cNvSpPr/>
          <p:nvPr/>
        </p:nvSpPr>
        <p:spPr>
          <a:xfrm>
            <a:off x="773722" y="1304995"/>
            <a:ext cx="3666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Release </a:t>
            </a:r>
            <a:r>
              <a:rPr lang="en-US" b="1" dirty="0"/>
              <a:t>experiment</a:t>
            </a:r>
            <a:endParaRPr lang="en-US" dirty="0"/>
          </a:p>
        </p:txBody>
      </p:sp>
      <p:sp>
        <p:nvSpPr>
          <p:cNvPr id="12" name="Прямоугольник 9">
            <a:extLst>
              <a:ext uri="{FF2B5EF4-FFF2-40B4-BE49-F238E27FC236}">
                <a16:creationId xmlns:a16="http://schemas.microsoft.com/office/drawing/2014/main" xmlns="" id="{F37D6922-2EA0-E94C-917B-337E645463FE}"/>
              </a:ext>
            </a:extLst>
          </p:cNvPr>
          <p:cNvSpPr/>
          <p:nvPr/>
        </p:nvSpPr>
        <p:spPr>
          <a:xfrm>
            <a:off x="5046784" y="1315338"/>
            <a:ext cx="3665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Reshock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/>
              <a:t>experiment</a:t>
            </a:r>
            <a:r>
              <a:rPr lang="ru-RU" b="1" dirty="0"/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DBDDD02-20D5-B941-81C1-C0C9CE917E0E}"/>
              </a:ext>
            </a:extLst>
          </p:cNvPr>
          <p:cNvSpPr txBox="1"/>
          <p:nvPr/>
        </p:nvSpPr>
        <p:spPr>
          <a:xfrm>
            <a:off x="8218320" y="497093"/>
            <a:ext cx="758625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6146" name="Picture 2" descr="G:\ceramics\presentation\SiC-vogler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35088"/>
            <a:ext cx="4241800" cy="3359528"/>
          </a:xfrm>
          <a:prstGeom prst="rect">
            <a:avLst/>
          </a:prstGeom>
          <a:noFill/>
        </p:spPr>
      </p:pic>
      <p:pic>
        <p:nvPicPr>
          <p:cNvPr id="6147" name="Picture 3" descr="G:\ceramics\presentation\SiC-vogler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3750" y="1638299"/>
            <a:ext cx="4197350" cy="3346191"/>
          </a:xfrm>
          <a:prstGeom prst="rect">
            <a:avLst/>
          </a:prstGeom>
          <a:noFill/>
        </p:spPr>
      </p:pic>
      <p:pic>
        <p:nvPicPr>
          <p:cNvPr id="10" name="Picture 2" descr="G:\ceramics\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29807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3DF398-D648-7344-9588-6E3F4B4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Silicon carbide (SiC)</a:t>
            </a:r>
            <a:endParaRPr lang="x-non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07E8A4BD-FE0E-1349-8500-904D09B190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7287" y="6235742"/>
            <a:ext cx="5389102" cy="146317"/>
          </a:xfrm>
        </p:spPr>
        <p:txBody>
          <a:bodyPr/>
          <a:lstStyle/>
          <a:p>
            <a:r>
              <a:rPr lang="en-US" sz="900" i="1" dirty="0"/>
              <a:t>T. Vogler, W. Reinhart, L. </a:t>
            </a:r>
            <a:r>
              <a:rPr lang="en-US" sz="900" i="1" dirty="0" err="1"/>
              <a:t>Chhabildas</a:t>
            </a:r>
            <a:r>
              <a:rPr lang="en-US" sz="900" i="1" dirty="0"/>
              <a:t>,</a:t>
            </a:r>
            <a:r>
              <a:rPr lang="ru-RU" sz="900" i="1" dirty="0"/>
              <a:t> </a:t>
            </a:r>
            <a:r>
              <a:rPr lang="en-US" sz="900" i="1" dirty="0"/>
              <a:t>and D. Dandekar,</a:t>
            </a:r>
            <a:r>
              <a:rPr lang="ru-RU" sz="900" i="1" dirty="0"/>
              <a:t> </a:t>
            </a:r>
            <a:r>
              <a:rPr lang="en-US" sz="900" i="1" dirty="0"/>
              <a:t>99</a:t>
            </a:r>
            <a:r>
              <a:rPr lang="ru-RU" sz="900" i="1" dirty="0"/>
              <a:t> </a:t>
            </a:r>
            <a:r>
              <a:rPr lang="en-US" sz="900" i="1" dirty="0"/>
              <a:t>Journal of applied physics, 023512 (2006)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B2610C-0F51-D343-B671-1186C5D08CB4}"/>
              </a:ext>
            </a:extLst>
          </p:cNvPr>
          <p:cNvSpPr txBox="1"/>
          <p:nvPr/>
        </p:nvSpPr>
        <p:spPr>
          <a:xfrm>
            <a:off x="8218320" y="497093"/>
            <a:ext cx="925679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7170" name="Picture 2" descr="G:\ceramics\presentation\SiC-vogler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1797603"/>
            <a:ext cx="4381500" cy="3485597"/>
          </a:xfrm>
          <a:prstGeom prst="rect">
            <a:avLst/>
          </a:prstGeom>
          <a:noFill/>
        </p:spPr>
      </p:pic>
      <p:pic>
        <p:nvPicPr>
          <p:cNvPr id="7171" name="Picture 3" descr="G:\ceramics\presentation\SiC-vogler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1399" y="1805581"/>
            <a:ext cx="4341586" cy="3471478"/>
          </a:xfrm>
          <a:prstGeom prst="rect">
            <a:avLst/>
          </a:prstGeom>
          <a:noFill/>
        </p:spPr>
      </p:pic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xmlns="" id="{FB37CC3C-D31B-0847-9E14-A62590A99317}"/>
              </a:ext>
            </a:extLst>
          </p:cNvPr>
          <p:cNvSpPr/>
          <p:nvPr/>
        </p:nvSpPr>
        <p:spPr>
          <a:xfrm>
            <a:off x="773722" y="1476445"/>
            <a:ext cx="3666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Release </a:t>
            </a:r>
            <a:r>
              <a:rPr lang="en-US" b="1" dirty="0"/>
              <a:t>experiments</a:t>
            </a:r>
            <a:endParaRPr lang="en-US" dirty="0"/>
          </a:p>
        </p:txBody>
      </p:sp>
      <p:sp>
        <p:nvSpPr>
          <p:cNvPr id="14" name="Прямоугольник 9">
            <a:extLst>
              <a:ext uri="{FF2B5EF4-FFF2-40B4-BE49-F238E27FC236}">
                <a16:creationId xmlns:a16="http://schemas.microsoft.com/office/drawing/2014/main" xmlns="" id="{F37D6922-2EA0-E94C-917B-337E645463FE}"/>
              </a:ext>
            </a:extLst>
          </p:cNvPr>
          <p:cNvSpPr/>
          <p:nvPr/>
        </p:nvSpPr>
        <p:spPr>
          <a:xfrm>
            <a:off x="5046784" y="1486788"/>
            <a:ext cx="3665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Reshock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/>
              <a:t>experiments</a:t>
            </a:r>
            <a:r>
              <a:rPr lang="ru-RU" b="1" dirty="0"/>
              <a:t> </a:t>
            </a:r>
            <a:endParaRPr lang="en-US" dirty="0"/>
          </a:p>
        </p:txBody>
      </p:sp>
      <p:sp>
        <p:nvSpPr>
          <p:cNvPr id="9" name="Прямоугольник 16">
            <a:extLst>
              <a:ext uri="{FF2B5EF4-FFF2-40B4-BE49-F238E27FC236}">
                <a16:creationId xmlns:a16="http://schemas.microsoft.com/office/drawing/2014/main" xmlns="" id="{657788D6-219C-1C42-AFC1-D857EDB00FB7}"/>
              </a:ext>
            </a:extLst>
          </p:cNvPr>
          <p:cNvSpPr/>
          <p:nvPr/>
        </p:nvSpPr>
        <p:spPr>
          <a:xfrm>
            <a:off x="198910" y="5381555"/>
            <a:ext cx="8784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Both release and </a:t>
            </a:r>
            <a:r>
              <a:rPr lang="en-US" dirty="0" err="1"/>
              <a:t>reshock</a:t>
            </a:r>
            <a:r>
              <a:rPr lang="en-US" dirty="0"/>
              <a:t> tests by Vogler et al. (2006) are reproduced well</a:t>
            </a:r>
            <a:endParaRPr lang="ru-RU" dirty="0"/>
          </a:p>
        </p:txBody>
      </p:sp>
      <p:pic>
        <p:nvPicPr>
          <p:cNvPr id="10" name="Picture 2" descr="G:\ceramics\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90154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52F12E-6B9F-7D4E-A87F-E33EF323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76B440-9544-4341-BDE6-FA23A65329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600" dirty="0"/>
              <a:t>e-mail: </a:t>
            </a:r>
            <a:r>
              <a:rPr lang="en-US" sz="1600" dirty="0" err="1"/>
              <a:t>sergei.dyachkov@phystech.edu</a:t>
            </a:r>
            <a:endParaRPr lang="x-none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C2CCCE9-8A57-1244-833B-56B1E4DD482C}"/>
              </a:ext>
            </a:extLst>
          </p:cNvPr>
          <p:cNvSpPr/>
          <p:nvPr/>
        </p:nvSpPr>
        <p:spPr>
          <a:xfrm>
            <a:off x="190500" y="1536174"/>
            <a:ext cx="85343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B</a:t>
            </a:r>
            <a:r>
              <a:rPr lang="en-US" sz="2400" baseline="-25000" dirty="0"/>
              <a:t>4</a:t>
            </a:r>
            <a:r>
              <a:rPr lang="en-US" sz="2400" dirty="0"/>
              <a:t>C</a:t>
            </a:r>
            <a:r>
              <a:rPr lang="ru-RU" sz="2400" dirty="0"/>
              <a:t>, </a:t>
            </a:r>
            <a:r>
              <a:rPr lang="en-US" sz="2400" dirty="0" err="1"/>
              <a:t>AlN</a:t>
            </a:r>
            <a:r>
              <a:rPr lang="ru-RU" sz="2400" dirty="0"/>
              <a:t> </a:t>
            </a:r>
            <a:r>
              <a:rPr lang="en-US" sz="2400" dirty="0"/>
              <a:t>and</a:t>
            </a:r>
            <a:r>
              <a:rPr lang="ru-RU" sz="2400" dirty="0"/>
              <a:t> </a:t>
            </a:r>
            <a:r>
              <a:rPr lang="en-US" sz="2400" dirty="0" err="1"/>
              <a:t>SiC</a:t>
            </a:r>
            <a:r>
              <a:rPr lang="ru-RU" sz="2400" dirty="0"/>
              <a:t> </a:t>
            </a:r>
            <a:r>
              <a:rPr lang="en-US" sz="2400" dirty="0"/>
              <a:t>models are developed for simulations of intense shock shock loading up to 100 </a:t>
            </a:r>
            <a:r>
              <a:rPr lang="en-US" sz="2400" dirty="0" err="1"/>
              <a:t>GPa</a:t>
            </a:r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An explicit numerical algorithm is proposed for shear stress and damage evaluation during shock loading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An optimization algorithm is proposed for model parameters evaluation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Boron carbide samples produced via different manufacturing technology may have different strength after failure</a:t>
            </a:r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x-none" sz="2400" dirty="0"/>
              <a:t>Phase transitions and hysteresis should </a:t>
            </a:r>
            <a:r>
              <a:rPr lang="x-none" sz="2400"/>
              <a:t>be </a:t>
            </a:r>
            <a:r>
              <a:rPr lang="en-US" sz="2400" dirty="0"/>
              <a:t>included to the model</a:t>
            </a:r>
            <a:r>
              <a:rPr lang="x-none" sz="2400"/>
              <a:t> </a:t>
            </a:r>
            <a:r>
              <a:rPr lang="x-none" sz="2400" dirty="0"/>
              <a:t>for AlN and SiC simulations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DF4411-B018-9A44-B69C-EFA1752ADBD0}"/>
              </a:ext>
            </a:extLst>
          </p:cNvPr>
          <p:cNvSpPr txBox="1"/>
          <p:nvPr/>
        </p:nvSpPr>
        <p:spPr>
          <a:xfrm>
            <a:off x="8218320" y="497093"/>
            <a:ext cx="925679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6" name="Picture 2" descr="G:\ceramics\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360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3615A1-8D8F-DF4A-9917-76C5000A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6686550" cy="459206"/>
          </a:xfrm>
        </p:spPr>
        <p:txBody>
          <a:bodyPr/>
          <a:lstStyle/>
          <a:p>
            <a:r>
              <a:rPr lang="x-none" dirty="0"/>
              <a:t>Uniaxial shock compression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0FA0A9-6037-624D-A372-9917CCBE9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900" dirty="0"/>
              <a:t>*T. J. Vogler, W. D. Reinhart, L. C. </a:t>
            </a:r>
            <a:r>
              <a:rPr lang="en-US" sz="900" dirty="0" err="1"/>
              <a:t>Chhabildas</a:t>
            </a:r>
            <a:r>
              <a:rPr lang="en-US" sz="900" dirty="0"/>
              <a:t>, Journal of Applied Physics </a:t>
            </a:r>
            <a:r>
              <a:rPr lang="en-US" sz="900" b="1" dirty="0"/>
              <a:t>95, </a:t>
            </a:r>
            <a:r>
              <a:rPr lang="en-US" sz="900" dirty="0"/>
              <a:t>4173 (2004)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44B7B6-BB38-DC43-BBB8-F3A7ECA71E1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889" y="1506106"/>
            <a:ext cx="3804929" cy="2944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9276BC7-4746-4147-8924-BCD319C26730}"/>
              </a:ext>
            </a:extLst>
          </p:cNvPr>
          <p:cNvSpPr txBox="1"/>
          <p:nvPr/>
        </p:nvSpPr>
        <p:spPr>
          <a:xfrm>
            <a:off x="4190986" y="1024437"/>
            <a:ext cx="4413265" cy="45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Measured wave profiles (VISAR)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99ACF92-47D7-1545-B9FE-9C363BB69198}"/>
              </a:ext>
            </a:extLst>
          </p:cNvPr>
          <p:cNvSpPr txBox="1"/>
          <p:nvPr/>
        </p:nvSpPr>
        <p:spPr>
          <a:xfrm>
            <a:off x="133583" y="4516093"/>
            <a:ext cx="5663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Impactor and target</a:t>
            </a:r>
            <a:r>
              <a:rPr lang="ru-RU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latin typeface="Calibri" pitchFamily="34" charset="0"/>
                <a:cs typeface="Calibri" pitchFamily="34" charset="0"/>
              </a:rPr>
              <a:t>are of ceramics under study</a:t>
            </a:r>
            <a:r>
              <a:rPr lang="ru-RU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Some tests include light or heavy backer material.</a:t>
            </a:r>
            <a:r>
              <a:rPr lang="ru-RU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Target is followed by a transparent</a:t>
            </a:r>
            <a:r>
              <a:rPr lang="ru-RU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LiF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window</a:t>
            </a:r>
            <a:r>
              <a:rPr lang="ru-RU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Velocity of the ceramics/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LiF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interface is measured via</a:t>
            </a:r>
            <a:r>
              <a:rPr lang="ru-RU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the velocity interferometer (VISAR)</a:t>
            </a:r>
            <a:r>
              <a:rPr lang="ru-RU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11" name="Picture 10" descr="A picture containing text, map&#10;&#10;Description automatically generated">
            <a:extLst>
              <a:ext uri="{FF2B5EF4-FFF2-40B4-BE49-F238E27FC236}">
                <a16:creationId xmlns:a16="http://schemas.microsoft.com/office/drawing/2014/main" xmlns="" id="{46AB6EB0-597B-FA41-B05B-0B0665726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9259" y="1442093"/>
            <a:ext cx="3937820" cy="30248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D765BC-DF03-9542-912D-1E1896BDFE95}"/>
              </a:ext>
            </a:extLst>
          </p:cNvPr>
          <p:cNvSpPr/>
          <p:nvPr/>
        </p:nvSpPr>
        <p:spPr>
          <a:xfrm>
            <a:off x="434755" y="1024437"/>
            <a:ext cx="3652607" cy="457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Experiment setup*</a:t>
            </a:r>
            <a:endParaRPr lang="ru-RU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4A31B26-0F9D-B140-8ADC-8BC1A77E59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2673"/>
          <a:stretch/>
        </p:blipFill>
        <p:spPr>
          <a:xfrm>
            <a:off x="6178603" y="4344933"/>
            <a:ext cx="2425648" cy="1877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0B840DF-48DE-5D4F-894A-358937874C99}"/>
              </a:ext>
            </a:extLst>
          </p:cNvPr>
          <p:cNvSpPr txBox="1"/>
          <p:nvPr/>
        </p:nvSpPr>
        <p:spPr>
          <a:xfrm>
            <a:off x="8218320" y="497093"/>
            <a:ext cx="811379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16" name="Picture 2" descr="G:\ceramics\logo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311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EADB4F-E7C0-CE4D-8D40-0D1DFDBD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7151534" cy="459206"/>
          </a:xfrm>
        </p:spPr>
        <p:txBody>
          <a:bodyPr/>
          <a:lstStyle/>
          <a:p>
            <a:r>
              <a:rPr lang="en-US" dirty="0"/>
              <a:t>Simulation setup and reference data</a:t>
            </a:r>
            <a:endParaRPr lang="x-none" dirty="0"/>
          </a:p>
        </p:txBody>
      </p:sp>
      <p:sp>
        <p:nvSpPr>
          <p:cNvPr id="9" name="Прямоугольник 7">
            <a:extLst>
              <a:ext uri="{FF2B5EF4-FFF2-40B4-BE49-F238E27FC236}">
                <a16:creationId xmlns:a16="http://schemas.microsoft.com/office/drawing/2014/main" xmlns="" id="{69632F96-05DD-7E4F-9649-AE4EC0799B6E}"/>
              </a:ext>
            </a:extLst>
          </p:cNvPr>
          <p:cNvSpPr/>
          <p:nvPr/>
        </p:nvSpPr>
        <p:spPr>
          <a:xfrm>
            <a:off x="429549" y="4451423"/>
            <a:ext cx="81429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Experiments</a:t>
            </a:r>
            <a:endParaRPr lang="ru-RU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Boron carbide (B</a:t>
            </a:r>
            <a:r>
              <a:rPr lang="en-US" baseline="-25000" dirty="0"/>
              <a:t>4</a:t>
            </a:r>
            <a:r>
              <a:rPr lang="en-US" dirty="0"/>
              <a:t>C): no structural phase transitions, localized amorphization as a result of material failure (strength degradation)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Silicon carbide (</a:t>
            </a:r>
            <a:r>
              <a:rPr lang="en-US" dirty="0" err="1"/>
              <a:t>SiC</a:t>
            </a:r>
            <a:r>
              <a:rPr lang="en-US" dirty="0"/>
              <a:t>), aluminum nitride (</a:t>
            </a:r>
            <a:r>
              <a:rPr lang="en-US" dirty="0" err="1"/>
              <a:t>AlN</a:t>
            </a:r>
            <a:r>
              <a:rPr lang="en-US" dirty="0"/>
              <a:t>): phase transitions (structural changes in the material bulk) accompanied by strength degradation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DED6D59-90F9-F646-B5F1-6EC2FA46E929}"/>
              </a:ext>
            </a:extLst>
          </p:cNvPr>
          <p:cNvSpPr txBox="1"/>
          <p:nvPr/>
        </p:nvSpPr>
        <p:spPr>
          <a:xfrm>
            <a:off x="8218320" y="497093"/>
            <a:ext cx="792329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xmlns="" id="{B2CC00AF-7593-7147-9EC1-9D58BA223A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750" y="1043248"/>
            <a:ext cx="7512050" cy="2347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941C037-0DCE-514E-B469-CFC591ECFF3A}"/>
              </a:ext>
            </a:extLst>
          </p:cNvPr>
          <p:cNvSpPr/>
          <p:nvPr/>
        </p:nvSpPr>
        <p:spPr>
          <a:xfrm>
            <a:off x="429549" y="3467237"/>
            <a:ext cx="76222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Simulation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1D finite element method (FEM) for model parameters 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3D smoothed particle hydrodynamics (SPH) method for validation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2C44586-F545-FB43-A33E-E18D9ADC56A8}"/>
              </a:ext>
            </a:extLst>
          </p:cNvPr>
          <p:cNvSpPr/>
          <p:nvPr/>
        </p:nvSpPr>
        <p:spPr>
          <a:xfrm>
            <a:off x="429550" y="5960030"/>
            <a:ext cx="76222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D. E. Grady and R. L. Moody, Tech. Rep.</a:t>
            </a:r>
            <a:r>
              <a:rPr lang="ru-RU" sz="1400" dirty="0"/>
              <a:t> </a:t>
            </a:r>
            <a:r>
              <a:rPr lang="en-US" sz="1400" dirty="0"/>
              <a:t>SAND96-0551</a:t>
            </a:r>
            <a:r>
              <a:rPr lang="ru-RU" sz="1400" dirty="0"/>
              <a:t> </a:t>
            </a:r>
            <a:r>
              <a:rPr lang="en-US" sz="1400" dirty="0"/>
              <a:t>(Sandia</a:t>
            </a:r>
            <a:r>
              <a:rPr lang="ru-RU" sz="1400" dirty="0"/>
              <a:t> </a:t>
            </a:r>
            <a:r>
              <a:rPr lang="en-US" sz="1400" dirty="0"/>
              <a:t>National</a:t>
            </a:r>
            <a:r>
              <a:rPr lang="ru-RU" sz="1400" dirty="0"/>
              <a:t> </a:t>
            </a:r>
            <a:r>
              <a:rPr lang="en-US" sz="1400" dirty="0"/>
              <a:t>Laboratories, 1996)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T. Vogler, W. Reinhart, L. </a:t>
            </a:r>
            <a:r>
              <a:rPr lang="en-US" sz="1400" dirty="0" err="1"/>
              <a:t>Chhabildas</a:t>
            </a:r>
            <a:r>
              <a:rPr lang="en-US" sz="1400" dirty="0"/>
              <a:t>, J. Appl. Phys. </a:t>
            </a:r>
            <a:r>
              <a:rPr lang="en-US" sz="1400" b="1" dirty="0"/>
              <a:t>95 </a:t>
            </a:r>
            <a:r>
              <a:rPr lang="en-US" sz="1400" dirty="0"/>
              <a:t>4173 (2004)</a:t>
            </a:r>
            <a:endParaRPr lang="ru-RU" sz="1400" i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T. Vogler, W. Reinhart, L. </a:t>
            </a:r>
            <a:r>
              <a:rPr lang="en-US" sz="1400" dirty="0" err="1"/>
              <a:t>Chhabildas</a:t>
            </a:r>
            <a:r>
              <a:rPr lang="en-US" sz="1400" dirty="0"/>
              <a:t>,</a:t>
            </a:r>
            <a:r>
              <a:rPr lang="ru-RU" sz="1400" dirty="0"/>
              <a:t> </a:t>
            </a:r>
            <a:r>
              <a:rPr lang="en-US" sz="1400" dirty="0"/>
              <a:t>and D. Dandekar,</a:t>
            </a:r>
            <a:r>
              <a:rPr lang="ru-RU" sz="1400" dirty="0"/>
              <a:t> </a:t>
            </a:r>
            <a:r>
              <a:rPr lang="en-US" sz="1400" dirty="0"/>
              <a:t>J. Appl. Phys. </a:t>
            </a:r>
            <a:r>
              <a:rPr lang="en-US" sz="1400" b="1" dirty="0"/>
              <a:t>99</a:t>
            </a:r>
            <a:r>
              <a:rPr lang="en-US" sz="1400" dirty="0"/>
              <a:t> 023512 (2006)</a:t>
            </a:r>
          </a:p>
        </p:txBody>
      </p:sp>
      <p:pic>
        <p:nvPicPr>
          <p:cNvPr id="10" name="Picture 2" descr="G:\ceramics\log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1544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D4CA4-08A4-4644-8735-A5D1AA2B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6804947" cy="459206"/>
          </a:xfrm>
        </p:spPr>
        <p:txBody>
          <a:bodyPr/>
          <a:lstStyle/>
          <a:p>
            <a:r>
              <a:rPr lang="x-none" dirty="0"/>
              <a:t>Failure: abrupt change of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A9A0D6-4809-2347-B8E2-3DD2F483AA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559" y="6177136"/>
            <a:ext cx="4733925" cy="146459"/>
          </a:xfrm>
        </p:spPr>
        <p:txBody>
          <a:bodyPr/>
          <a:lstStyle/>
          <a:p>
            <a:r>
              <a:rPr lang="en-US" sz="900" dirty="0"/>
              <a:t>*G. R. Johnson, T. J. Holmquist, Journal of Applied Physics </a:t>
            </a:r>
            <a:r>
              <a:rPr lang="en-US" sz="900" b="1" dirty="0"/>
              <a:t>85, </a:t>
            </a:r>
            <a:r>
              <a:rPr lang="en-US" sz="900" dirty="0"/>
              <a:t>8060 (1999)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3C7D86A-97B0-4F45-AAB1-40F3F368FAE7}"/>
              </a:ext>
            </a:extLst>
          </p:cNvPr>
          <p:cNvSpPr txBox="1"/>
          <p:nvPr/>
        </p:nvSpPr>
        <p:spPr>
          <a:xfrm>
            <a:off x="4808613" y="2369365"/>
            <a:ext cx="355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Damage accumulation</a:t>
            </a:r>
            <a:r>
              <a:rPr lang="ru-RU" sz="2000" b="1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20F183-5EBE-5749-9E6A-DA4975B32716}"/>
                  </a:ext>
                </a:extLst>
              </p:cNvPr>
              <p:cNvSpPr txBox="1"/>
              <p:nvPr/>
            </p:nvSpPr>
            <p:spPr>
              <a:xfrm>
                <a:off x="4878504" y="3089237"/>
                <a:ext cx="1437958" cy="781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𝑫</m:t>
                      </m:r>
                      <m:r>
                        <a:rPr lang="en-US" b="1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/>
                                    </a:rPr>
                                    <m:t>𝒇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20F183-5EBE-5749-9E6A-DA4975B32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504" y="3089237"/>
                <a:ext cx="1437958" cy="781881"/>
              </a:xfrm>
              <a:prstGeom prst="rect">
                <a:avLst/>
              </a:prstGeom>
              <a:blipFill>
                <a:blip r:embed="rId2" cstate="print"/>
                <a:stretch>
                  <a:fillRect l="-19298" t="-120968" r="-1754" b="-166129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DB06CD2-6277-6A4B-8D43-2050219B6D83}"/>
              </a:ext>
            </a:extLst>
          </p:cNvPr>
          <p:cNvSpPr txBox="1"/>
          <p:nvPr/>
        </p:nvSpPr>
        <p:spPr>
          <a:xfrm>
            <a:off x="6980716" y="3570401"/>
            <a:ext cx="1550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Plastic strain</a:t>
            </a:r>
          </a:p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of completely</a:t>
            </a:r>
          </a:p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failed material</a:t>
            </a:r>
          </a:p>
        </p:txBody>
      </p:sp>
      <p:cxnSp>
        <p:nvCxnSpPr>
          <p:cNvPr id="11" name="Прямая со стрелкой 56">
            <a:extLst>
              <a:ext uri="{FF2B5EF4-FFF2-40B4-BE49-F238E27FC236}">
                <a16:creationId xmlns:a16="http://schemas.microsoft.com/office/drawing/2014/main" xmlns="" id="{9E7AAA88-B608-D34D-B658-6BC2844F4C6A}"/>
              </a:ext>
            </a:extLst>
          </p:cNvPr>
          <p:cNvCxnSpPr/>
          <p:nvPr/>
        </p:nvCxnSpPr>
        <p:spPr bwMode="auto">
          <a:xfrm flipH="1" flipV="1">
            <a:off x="6268257" y="3656663"/>
            <a:ext cx="698479" cy="96423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B4BC02D-DBD1-E64B-B960-B612732496FB}"/>
              </a:ext>
            </a:extLst>
          </p:cNvPr>
          <p:cNvSpPr txBox="1"/>
          <p:nvPr/>
        </p:nvSpPr>
        <p:spPr>
          <a:xfrm>
            <a:off x="6980716" y="2860388"/>
            <a:ext cx="155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Plastic strain</a:t>
            </a:r>
          </a:p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increment</a:t>
            </a:r>
          </a:p>
        </p:txBody>
      </p:sp>
      <p:cxnSp>
        <p:nvCxnSpPr>
          <p:cNvPr id="13" name="Прямая со стрелкой 58">
            <a:extLst>
              <a:ext uri="{FF2B5EF4-FFF2-40B4-BE49-F238E27FC236}">
                <a16:creationId xmlns:a16="http://schemas.microsoft.com/office/drawing/2014/main" xmlns="" id="{7E6E5BAC-70D8-2E4D-98F8-6227418904DF}"/>
              </a:ext>
            </a:extLst>
          </p:cNvPr>
          <p:cNvCxnSpPr/>
          <p:nvPr/>
        </p:nvCxnSpPr>
        <p:spPr bwMode="auto">
          <a:xfrm flipH="1">
            <a:off x="6332333" y="3176857"/>
            <a:ext cx="562395" cy="8762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0C0ED6E-76B5-4745-A87B-C1B9ACA594FB}"/>
              </a:ext>
            </a:extLst>
          </p:cNvPr>
          <p:cNvGrpSpPr/>
          <p:nvPr/>
        </p:nvGrpSpPr>
        <p:grpSpPr>
          <a:xfrm>
            <a:off x="3183638" y="4628047"/>
            <a:ext cx="5347568" cy="819840"/>
            <a:chOff x="3726620" y="4530682"/>
            <a:chExt cx="5347568" cy="819840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5" name="Прямоугольник 64">
                  <a:extLst>
                    <a:ext uri="{FF2B5EF4-FFF2-40B4-BE49-F238E27FC236}">
                      <a16:creationId xmlns:a16="http://schemas.microsoft.com/office/drawing/2014/main" id="{EE027C5A-1314-8B4F-9750-D6EF6A1EF8AB}"/>
                    </a:ext>
                  </a:extLst>
                </p:cNvPr>
                <p:cNvSpPr/>
                <p:nvPr/>
              </p:nvSpPr>
              <p:spPr>
                <a:xfrm>
                  <a:off x="3726620" y="4822722"/>
                  <a:ext cx="7232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𝝈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65" name="Прямоугольник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6620" y="4822722"/>
                  <a:ext cx="723211" cy="36933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1B4550D-A407-2E46-8095-D95CB02C3F75}"/>
                    </a:ext>
                  </a:extLst>
                </p:cNvPr>
                <p:cNvSpPr txBox="1"/>
                <p:nvPr/>
              </p:nvSpPr>
              <p:spPr>
                <a:xfrm>
                  <a:off x="4325452" y="4530682"/>
                  <a:ext cx="4748736" cy="819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>
                                    <a:latin typeface="Cambria Math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>
                                    <a:latin typeface="Cambria Math"/>
                                  </a:rPr>
                                  <m:t>𝟐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600" b="1" i="1">
                                                        <a:latin typeface="Cambria Math"/>
                                                      </a:rPr>
                                                      <m:t>𝑺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/>
                                                  </a:rPr>
                                                  <m:t>𝒙𝒙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1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600" b="1" i="1">
                                                        <a:latin typeface="Cambria Math"/>
                                                      </a:rPr>
                                                      <m:t>𝑺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/>
                                                  </a:rPr>
                                                  <m:t>𝒚𝒚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b="1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600" b="1" i="1">
                                                        <a:latin typeface="Cambria Math"/>
                                                      </a:rPr>
                                                      <m:t>𝑺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/>
                                                  </a:rPr>
                                                  <m:t>𝒚𝒚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1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600" b="1" i="1">
                                                        <a:latin typeface="Cambria Math"/>
                                                      </a:rPr>
                                                      <m:t>𝑺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/>
                                                  </a:rPr>
                                                  <m:t>𝒛𝒛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b="1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600" b="1" i="1">
                                                        <a:latin typeface="Cambria Math"/>
                                                      </a:rPr>
                                                      <m:t>𝑺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/>
                                                  </a:rPr>
                                                  <m:t>𝒙𝒙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1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600" b="1" i="1">
                                                        <a:latin typeface="Cambria Math"/>
                                                      </a:rPr>
                                                      <m:t>𝑺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600" b="1" i="1">
                                                    <a:latin typeface="Cambria Math"/>
                                                  </a:rPr>
                                                  <m:t>𝒛𝒛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b="1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+</m:t>
                                    </m:r>
                                  </m:e>
                                  <m:e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+ </m:t>
                                    </m:r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𝟔</m:t>
                                    </m:r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1" i="1">
                                                <a:latin typeface="Cambria Math"/>
                                              </a:rPr>
                                              <m:t>𝑺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/>
                                          </a:rPr>
                                          <m:t>𝒙𝒚</m:t>
                                        </m:r>
                                      </m:sub>
                                      <m:sup>
                                        <m:r>
                                          <a:rPr lang="en-US" sz="1600" b="1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1" i="1">
                                                <a:latin typeface="Cambria Math"/>
                                              </a:rPr>
                                              <m:t>𝑺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/>
                                          </a:rPr>
                                          <m:t>𝒚𝒛</m:t>
                                        </m:r>
                                      </m:sub>
                                      <m:sup>
                                        <m:r>
                                          <a:rPr lang="en-US" sz="1600" b="1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1" i="1">
                                                <a:latin typeface="Cambria Math"/>
                                              </a:rPr>
                                              <m:t>𝑺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/>
                                          </a:rPr>
                                          <m:t>𝒙𝒛</m:t>
                                        </m:r>
                                      </m:sub>
                                      <m:sup>
                                        <m:r>
                                          <a:rPr lang="en-US" sz="1600" b="1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5452" y="4530682"/>
                  <a:ext cx="4748736" cy="819840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592619-F5D6-CD43-BD2C-A4D53BCE5FDE}"/>
                  </a:ext>
                </a:extLst>
              </p:cNvPr>
              <p:cNvSpPr txBox="1"/>
              <p:nvPr/>
            </p:nvSpPr>
            <p:spPr>
              <a:xfrm>
                <a:off x="3638507" y="5443326"/>
                <a:ext cx="4826239" cy="53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itchFamily="34" charset="0"/>
                    <a:cs typeface="Calibri" pitchFamily="34" charset="0"/>
                  </a:rPr>
                  <a:t>if</a:t>
                </a:r>
                <a:r>
                  <a:rPr lang="en-US" sz="2000" b="1" dirty="0"/>
                  <a:t> </a:t>
                </a:r>
                <a:r>
                  <a:rPr lang="ru-RU" sz="2000" b="1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𝝈</m:t>
                            </m:r>
                          </m:e>
                        </m:acc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𝒆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 smtClean="0"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𝜶𝜷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/>
                              </a:rPr>
                              <m:t>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/>
                                  </a:rPr>
                                  <m:t>𝝈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>
                                <a:latin typeface="Cambria Math"/>
                              </a:rPr>
                              <m:t>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𝑺</m:t>
                            </m:r>
                          </m:e>
                        </m:acc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𝜶𝜷</m:t>
                        </m:r>
                      </m:sub>
                    </m:sSub>
                    <m:r>
                      <a:rPr lang="en-US" sz="2000" b="1">
                        <a:latin typeface="Cambria Math"/>
                      </a:rPr>
                      <m:t>,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 smtClean="0">
                            <a:latin typeface="Cambria Math"/>
                          </a:rPr>
                          <m:t>   </m:t>
                        </m:r>
                        <m:r>
                          <a:rPr lang="en-US" sz="2000" b="1" i="1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𝒆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592619-F5D6-CD43-BD2C-A4D53BCE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07" y="5443326"/>
                <a:ext cx="4826239" cy="539315"/>
              </a:xfrm>
              <a:prstGeom prst="rect">
                <a:avLst/>
              </a:prstGeom>
              <a:blipFill>
                <a:blip r:embed="rId5" cstate="print"/>
                <a:stretch>
                  <a:fillRect l="-1312" b="-2326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8" name="Прямоугольник 52">
                <a:extLst>
                  <a:ext uri="{FF2B5EF4-FFF2-40B4-BE49-F238E27FC236}">
                    <a16:creationId xmlns:a16="http://schemas.microsoft.com/office/drawing/2014/main" id="{0DC06154-0476-184F-B651-D47B9D7716A8}"/>
                  </a:ext>
                </a:extLst>
              </p:cNvPr>
              <p:cNvSpPr/>
              <p:nvPr/>
            </p:nvSpPr>
            <p:spPr>
              <a:xfrm>
                <a:off x="4828157" y="1938048"/>
                <a:ext cx="2647969" cy="429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/>
                              <a:cs typeface="Calibri" pitchFamily="34" charset="0"/>
                            </a:rPr>
                            <m:t>𝝈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/>
                              <a:cs typeface="Calibri" pitchFamily="34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cs typeface="Calibri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𝝈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cs typeface="Calibri" pitchFamily="34" charset="0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  <a:cs typeface="Calibri" pitchFamily="34" charset="0"/>
                        </a:rPr>
                        <m:t>𝑫</m:t>
                      </m:r>
                      <m:r>
                        <a:rPr lang="en-US" sz="2000" b="1" i="1">
                          <a:latin typeface="Cambria Math"/>
                          <a:cs typeface="Calibri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𝝈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/>
                              <a:cs typeface="Calibri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cs typeface="Calibri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/>
                              <a:cs typeface="Calibri" pitchFamily="34" charset="0"/>
                            </a:rPr>
                            <m:t>𝝈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/>
                              <a:cs typeface="Calibri" pitchFamily="34" charset="0"/>
                            </a:rPr>
                            <m:t>𝒇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  <a:cs typeface="Calibri" pitchFamily="34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18" name="Прямоугольник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C06154-0476-184F-B651-D47B9D771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57" y="1938048"/>
                <a:ext cx="2647969" cy="429220"/>
              </a:xfrm>
              <a:prstGeom prst="rect">
                <a:avLst/>
              </a:prstGeom>
              <a:blipFill>
                <a:blip r:embed="rId6" cstate="print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C1D158-461F-1440-AD03-BAB304928701}"/>
              </a:ext>
            </a:extLst>
          </p:cNvPr>
          <p:cNvSpPr txBox="1"/>
          <p:nvPr/>
        </p:nvSpPr>
        <p:spPr>
          <a:xfrm>
            <a:off x="689749" y="4628047"/>
            <a:ext cx="2774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Deviatoric stress</a:t>
            </a:r>
          </a:p>
          <a:p>
            <a:r>
              <a:rPr lang="en-US" sz="2000" b="1" dirty="0"/>
              <a:t>adjustment</a:t>
            </a:r>
            <a:r>
              <a:rPr lang="ru-RU" sz="2000" b="1" dirty="0"/>
              <a:t>: </a:t>
            </a:r>
          </a:p>
          <a:p>
            <a:r>
              <a:rPr lang="en-US" sz="2000" b="1" dirty="0"/>
              <a:t>von Mises yield</a:t>
            </a:r>
          </a:p>
          <a:p>
            <a:r>
              <a:rPr lang="en-US" sz="2000" b="1" dirty="0"/>
              <a:t>criterion</a:t>
            </a:r>
            <a:endParaRPr lang="ru-RU" sz="2000" b="1" dirty="0"/>
          </a:p>
        </p:txBody>
      </p:sp>
      <p:sp>
        <p:nvSpPr>
          <p:cNvPr id="20" name="Прямоугольник 18">
            <a:extLst>
              <a:ext uri="{FF2B5EF4-FFF2-40B4-BE49-F238E27FC236}">
                <a16:creationId xmlns:a16="http://schemas.microsoft.com/office/drawing/2014/main" xmlns="" id="{BEFDB98A-F003-D14D-AE3C-052494C82F42}"/>
              </a:ext>
            </a:extLst>
          </p:cNvPr>
          <p:cNvSpPr/>
          <p:nvPr/>
        </p:nvSpPr>
        <p:spPr>
          <a:xfrm>
            <a:off x="611559" y="4596824"/>
            <a:ext cx="8066009" cy="13861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109A6DE-8777-5A47-AE97-DE8768117235}"/>
              </a:ext>
            </a:extLst>
          </p:cNvPr>
          <p:cNvSpPr txBox="1"/>
          <p:nvPr/>
        </p:nvSpPr>
        <p:spPr>
          <a:xfrm>
            <a:off x="499312" y="1161473"/>
            <a:ext cx="817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Johnson-Holmquist (JH-2) model* with damage kinetics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BED7B0-998B-4343-A14A-2E3CEE7779FA}"/>
              </a:ext>
            </a:extLst>
          </p:cNvPr>
          <p:cNvSpPr txBox="1"/>
          <p:nvPr/>
        </p:nvSpPr>
        <p:spPr>
          <a:xfrm>
            <a:off x="4776470" y="1513311"/>
            <a:ext cx="37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Limiting shear strength</a:t>
            </a:r>
            <a:r>
              <a:rPr lang="ru-RU" sz="2000" b="1" dirty="0">
                <a:latin typeface="Calibri" pitchFamily="34" charset="0"/>
                <a:cs typeface="Calibri" pitchFamily="34" charset="0"/>
              </a:rPr>
              <a:t>: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" name="Picture 2" descr="Z:\home\cepera\Conferences\2017\SCCM-2017\presentation\pics\JH_sigma_P_scheme.png">
            <a:extLst>
              <a:ext uri="{FF2B5EF4-FFF2-40B4-BE49-F238E27FC236}">
                <a16:creationId xmlns:a16="http://schemas.microsoft.com/office/drawing/2014/main" xmlns="" id="{6DF10872-A4AC-2848-A085-286A87F8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910" y="1548459"/>
            <a:ext cx="3907445" cy="296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61622BD-61F4-4649-96B2-0E2235FBEED8}"/>
              </a:ext>
            </a:extLst>
          </p:cNvPr>
          <p:cNvSpPr txBox="1"/>
          <p:nvPr/>
        </p:nvSpPr>
        <p:spPr>
          <a:xfrm>
            <a:off x="8218320" y="497093"/>
            <a:ext cx="802587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25" name="Picture 2" descr="G:\ceramics\logo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1577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3B0148-D886-B649-AE71-E1E0483F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Explicit numerical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7FCC79-E37B-BA4F-AB19-C9F337AC0C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749" y="6228569"/>
            <a:ext cx="4733925" cy="146459"/>
          </a:xfrm>
        </p:spPr>
        <p:txBody>
          <a:bodyPr/>
          <a:lstStyle/>
          <a:p>
            <a:r>
              <a:rPr lang="en-US" sz="9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S. A. </a:t>
            </a:r>
            <a:r>
              <a:rPr lang="en-US" sz="900" i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Dyachkov</a:t>
            </a:r>
            <a:r>
              <a:rPr lang="en-US" sz="9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et al., Journal of Applied Physics </a:t>
            </a:r>
            <a:r>
              <a:rPr lang="en-US" sz="900" b="1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124 </a:t>
            </a:r>
            <a:r>
              <a:rPr lang="en-US" sz="9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085902 (2018)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803D80-955B-2A48-BB60-90622970A90E}"/>
                  </a:ext>
                </a:extLst>
              </p:cNvPr>
              <p:cNvSpPr txBox="1"/>
              <p:nvPr/>
            </p:nvSpPr>
            <p:spPr>
              <a:xfrm>
                <a:off x="6047004" y="1162623"/>
                <a:ext cx="2526910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Calibri" pitchFamily="34" charset="0"/>
                    <a:cs typeface="Calibri" pitchFamily="34" charset="0"/>
                  </a:rPr>
                  <a:t>How to evaluate</a:t>
                </a:r>
                <a:r>
                  <a:rPr lang="ru-RU" sz="2000" b="1" dirty="0"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/>
                        <a:cs typeface="Calibri" pitchFamily="34" charset="0"/>
                      </a:rPr>
                      <m:t>𝚫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  <a:cs typeface="Calibri" pitchFamily="34" charset="0"/>
                          </a:rPr>
                          <m:t>𝜺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  <a:cs typeface="Calibri" pitchFamily="34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000" b="1" dirty="0">
                    <a:latin typeface="Calibri" pitchFamily="34" charset="0"/>
                    <a:cs typeface="Calibri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8803D80-955B-2A48-BB60-90622970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004" y="1162623"/>
                <a:ext cx="2526910" cy="427618"/>
              </a:xfrm>
              <a:prstGeom prst="rect">
                <a:avLst/>
              </a:prstGeom>
              <a:blipFill>
                <a:blip r:embed="rId2" cstate="print"/>
                <a:stretch>
                  <a:fillRect l="-3015" t="-8571" r="-2010" b="-17143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FFF90E2-BDD7-DD40-A53B-63BD4AE53926}"/>
              </a:ext>
            </a:extLst>
          </p:cNvPr>
          <p:cNvSpPr txBox="1"/>
          <p:nvPr/>
        </p:nvSpPr>
        <p:spPr>
          <a:xfrm>
            <a:off x="6054669" y="1967000"/>
            <a:ext cx="101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Wilkins: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Прямоугольник 34">
                <a:extLst>
                  <a:ext uri="{FF2B5EF4-FFF2-40B4-BE49-F238E27FC236}">
                    <a16:creationId xmlns:a16="http://schemas.microsoft.com/office/drawing/2014/main" id="{0EE4CE5A-72C1-8843-9ACB-59A0A4F3FE7A}"/>
                  </a:ext>
                </a:extLst>
              </p:cNvPr>
              <p:cNvSpPr/>
              <p:nvPr/>
            </p:nvSpPr>
            <p:spPr>
              <a:xfrm>
                <a:off x="6799836" y="1816621"/>
                <a:ext cx="1704121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/>
                          <a:cs typeface="Calibri" pitchFamily="34" charset="0"/>
                        </a:rPr>
                        <m:t>𝚫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  <a:cs typeface="Calibri" pitchFamily="34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cs typeface="Calibri" pitchFamily="34" charset="0"/>
                            </a:rPr>
                            <m:t>𝒑</m:t>
                          </m:r>
                        </m:sub>
                      </m:sSub>
                      <m:r>
                        <a:rPr lang="en-US" b="1" i="1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cs typeface="Calibri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Calibri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cs typeface="Calibri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  <a:cs typeface="Calibri" pitchFamily="34" charset="0"/>
                                    </a:rPr>
                                    <m:t>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latin typeface="Cambria Math"/>
                                  <a:cs typeface="Calibri" pitchFamily="34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b="1" i="1">
                              <a:latin typeface="Cambria Math"/>
                              <a:cs typeface="Calibri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Calibri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  <a:cs typeface="Calibri" pitchFamily="34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  <a:cs typeface="Calibri" pitchFamily="34" charset="0"/>
                                </a:rPr>
                                <m:t>𝒆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/>
                              <a:cs typeface="Calibri" pitchFamily="34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/>
                              <a:cs typeface="Calibri" pitchFamily="34" charset="0"/>
                            </a:rPr>
                            <m:t>𝑮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Прямоугольник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E4CE5A-72C1-8843-9ACB-59A0A4F3F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836" y="1816621"/>
                <a:ext cx="1704121" cy="620234"/>
              </a:xfrm>
              <a:prstGeom prst="rect">
                <a:avLst/>
              </a:prstGeom>
              <a:blipFill>
                <a:blip r:embed="rId3" cstate="print"/>
                <a:stretch>
                  <a:fillRect t="-4082" b="-4082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C0694F-E78C-DF4D-AF8A-5353981576DB}"/>
              </a:ext>
            </a:extLst>
          </p:cNvPr>
          <p:cNvSpPr txBox="1"/>
          <p:nvPr/>
        </p:nvSpPr>
        <p:spPr>
          <a:xfrm>
            <a:off x="6052957" y="1422562"/>
            <a:ext cx="170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before adjusting</a:t>
            </a:r>
          </a:p>
        </p:txBody>
      </p:sp>
      <p:cxnSp>
        <p:nvCxnSpPr>
          <p:cNvPr id="12" name="Прямая со стрелкой 40">
            <a:extLst>
              <a:ext uri="{FF2B5EF4-FFF2-40B4-BE49-F238E27FC236}">
                <a16:creationId xmlns:a16="http://schemas.microsoft.com/office/drawing/2014/main" xmlns="" id="{890FBDAF-B956-B047-AD8D-86EF9E40A899}"/>
              </a:ext>
            </a:extLst>
          </p:cNvPr>
          <p:cNvCxnSpPr>
            <a:cxnSpLocks/>
          </p:cNvCxnSpPr>
          <p:nvPr/>
        </p:nvCxnSpPr>
        <p:spPr bwMode="auto">
          <a:xfrm>
            <a:off x="7081887" y="1846958"/>
            <a:ext cx="439183" cy="1223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Прямая со стрелкой 43">
            <a:extLst>
              <a:ext uri="{FF2B5EF4-FFF2-40B4-BE49-F238E27FC236}">
                <a16:creationId xmlns:a16="http://schemas.microsoft.com/office/drawing/2014/main" xmlns="" id="{B4B409DF-5967-704D-B124-81C61F64934F}"/>
              </a:ext>
            </a:extLst>
          </p:cNvPr>
          <p:cNvCxnSpPr>
            <a:cxnSpLocks/>
          </p:cNvCxnSpPr>
          <p:nvPr/>
        </p:nvCxnSpPr>
        <p:spPr bwMode="auto">
          <a:xfrm flipH="1">
            <a:off x="8289999" y="1888248"/>
            <a:ext cx="314252" cy="8873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752FFEB-B0D2-E04C-9998-2387AD682F13}"/>
              </a:ext>
            </a:extLst>
          </p:cNvPr>
          <p:cNvSpPr txBox="1"/>
          <p:nvPr/>
        </p:nvSpPr>
        <p:spPr>
          <a:xfrm>
            <a:off x="6092412" y="2256018"/>
            <a:ext cx="1625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shear modulus</a:t>
            </a:r>
          </a:p>
        </p:txBody>
      </p:sp>
      <p:cxnSp>
        <p:nvCxnSpPr>
          <p:cNvPr id="15" name="Прямая со стрелкой 48">
            <a:extLst>
              <a:ext uri="{FF2B5EF4-FFF2-40B4-BE49-F238E27FC236}">
                <a16:creationId xmlns:a16="http://schemas.microsoft.com/office/drawing/2014/main" xmlns="" id="{633B4C51-D875-DA4B-B860-1759DCF167A7}"/>
              </a:ext>
            </a:extLst>
          </p:cNvPr>
          <p:cNvCxnSpPr>
            <a:cxnSpLocks/>
          </p:cNvCxnSpPr>
          <p:nvPr/>
        </p:nvCxnSpPr>
        <p:spPr bwMode="auto">
          <a:xfrm flipV="1">
            <a:off x="7331724" y="2322743"/>
            <a:ext cx="425354" cy="7779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Прямоугольник 56">
            <a:extLst>
              <a:ext uri="{FF2B5EF4-FFF2-40B4-BE49-F238E27FC236}">
                <a16:creationId xmlns:a16="http://schemas.microsoft.com/office/drawing/2014/main" xmlns="" id="{885FC7B4-1AAF-7746-B59E-0156F4E365B8}"/>
              </a:ext>
            </a:extLst>
          </p:cNvPr>
          <p:cNvSpPr/>
          <p:nvPr/>
        </p:nvSpPr>
        <p:spPr>
          <a:xfrm>
            <a:off x="6047004" y="3039241"/>
            <a:ext cx="2442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JH -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approximation</a:t>
            </a:r>
            <a:r>
              <a:rPr lang="en-US" dirty="0">
                <a:solidFill>
                  <a:srgbClr val="FF0000"/>
                </a:solidFill>
              </a:rPr>
              <a:t>:  </a:t>
            </a:r>
            <a:endParaRPr lang="ru-RU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Прямоугольник 54">
                <a:extLst>
                  <a:ext uri="{FF2B5EF4-FFF2-40B4-BE49-F238E27FC236}">
                    <a16:creationId xmlns:a16="http://schemas.microsoft.com/office/drawing/2014/main" id="{EDEEF0BC-594D-AA49-9166-99EA07C1349E}"/>
                  </a:ext>
                </a:extLst>
              </p:cNvPr>
              <p:cNvSpPr/>
              <p:nvPr/>
            </p:nvSpPr>
            <p:spPr>
              <a:xfrm>
                <a:off x="6086813" y="3966353"/>
                <a:ext cx="2704330" cy="580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𝒇</m:t>
                          </m:r>
                        </m:sup>
                      </m:sSubSup>
                      <m:r>
                        <a:rPr lang="en-US" b="1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𝐦𝐚𝐱</m:t>
                          </m:r>
                        </m:fName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</m:func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𝒇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𝑮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Прямоугольник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EEF0BC-594D-AA49-9166-99EA07C13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813" y="3966353"/>
                <a:ext cx="2704330" cy="580736"/>
              </a:xfrm>
              <a:prstGeom prst="rect">
                <a:avLst/>
              </a:prstGeom>
              <a:blipFill>
                <a:blip r:embed="rId4" cstate="print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">
            <a:extLst>
              <a:ext uri="{FF2B5EF4-FFF2-40B4-BE49-F238E27FC236}">
                <a16:creationId xmlns:a16="http://schemas.microsoft.com/office/drawing/2014/main" xmlns="" id="{71DAEA56-F7D8-5F44-8BFE-995A9C62BF6A}"/>
              </a:ext>
            </a:extLst>
          </p:cNvPr>
          <p:cNvSpPr/>
          <p:nvPr/>
        </p:nvSpPr>
        <p:spPr>
          <a:xfrm>
            <a:off x="6060302" y="3685572"/>
            <a:ext cx="283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Consistent approach: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E1CAEF-D1BC-E34C-B307-5B682AD7BEBB}"/>
                  </a:ext>
                </a:extLst>
              </p:cNvPr>
              <p:cNvSpPr txBox="1"/>
              <p:nvPr/>
            </p:nvSpPr>
            <p:spPr>
              <a:xfrm>
                <a:off x="6047004" y="2634681"/>
                <a:ext cx="2442665" cy="50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itchFamily="34" charset="0"/>
                    <a:cs typeface="Calibri" pitchFamily="34" charset="0"/>
                  </a:rPr>
                  <a:t>How to evaluate</a:t>
                </a:r>
                <a:r>
                  <a:rPr lang="ru-RU" sz="2000" b="1" dirty="0"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/>
                          </a:rPr>
                          <m:t>𝜺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𝒑</m:t>
                        </m:r>
                      </m:sub>
                      <m:sup>
                        <m:r>
                          <a:rPr lang="en-US" sz="2000" b="1" i="1">
                            <a:latin typeface="Cambria Math"/>
                          </a:rPr>
                          <m:t>𝒇</m:t>
                        </m:r>
                      </m:sup>
                    </m:sSubSup>
                  </m:oMath>
                </a14:m>
                <a:r>
                  <a:rPr lang="en-US" sz="2000" b="1" dirty="0">
                    <a:latin typeface="Calibri" pitchFamily="34" charset="0"/>
                    <a:cs typeface="Calibri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0E1CAEF-D1BC-E34C-B307-5B682AD7B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004" y="2634681"/>
                <a:ext cx="2442665" cy="501676"/>
              </a:xfrm>
              <a:prstGeom prst="rect">
                <a:avLst/>
              </a:prstGeom>
              <a:blipFill>
                <a:blip r:embed="rId5" cstate="print"/>
                <a:stretch>
                  <a:fillRect l="-3109" r="-518" b="-15000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8">
            <a:extLst>
              <a:ext uri="{FF2B5EF4-FFF2-40B4-BE49-F238E27FC236}">
                <a16:creationId xmlns:a16="http://schemas.microsoft.com/office/drawing/2014/main" xmlns="" id="{7E5DC77D-2525-274C-9DA6-4459FE8504D1}"/>
              </a:ext>
            </a:extLst>
          </p:cNvPr>
          <p:cNvSpPr/>
          <p:nvPr/>
        </p:nvSpPr>
        <p:spPr>
          <a:xfrm>
            <a:off x="6052234" y="1207236"/>
            <a:ext cx="2795031" cy="1338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18">
            <a:extLst>
              <a:ext uri="{FF2B5EF4-FFF2-40B4-BE49-F238E27FC236}">
                <a16:creationId xmlns:a16="http://schemas.microsoft.com/office/drawing/2014/main" xmlns="" id="{E7CECCD9-C6B3-6244-940D-18F112F12B10}"/>
              </a:ext>
            </a:extLst>
          </p:cNvPr>
          <p:cNvSpPr/>
          <p:nvPr/>
        </p:nvSpPr>
        <p:spPr>
          <a:xfrm>
            <a:off x="6052234" y="2634680"/>
            <a:ext cx="2795031" cy="19124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A524035-B2F4-5F4D-B5B5-244306791A13}"/>
              </a:ext>
            </a:extLst>
          </p:cNvPr>
          <p:cNvSpPr txBox="1"/>
          <p:nvPr/>
        </p:nvSpPr>
        <p:spPr>
          <a:xfrm>
            <a:off x="7482970" y="1414621"/>
            <a:ext cx="1405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  <a:cs typeface="Calibri" pitchFamily="34" charset="0"/>
              </a:rPr>
              <a:t>after</a:t>
            </a:r>
          </a:p>
          <a:p>
            <a:pPr algn="r"/>
            <a:r>
              <a:rPr lang="en-US" sz="1400" dirty="0">
                <a:latin typeface="Calibri" pitchFamily="34" charset="0"/>
                <a:cs typeface="Calibri" pitchFamily="34" charset="0"/>
              </a:rPr>
              <a:t>adjusting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65F3031-1AAF-A742-94C5-ED9CC8AE0D7A}"/>
                  </a:ext>
                </a:extLst>
              </p:cNvPr>
              <p:cNvSpPr/>
              <p:nvPr/>
            </p:nvSpPr>
            <p:spPr>
              <a:xfrm>
                <a:off x="6086813" y="3290899"/>
                <a:ext cx="2234393" cy="460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sup>
                      </m:sSub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65F3031-1AAF-A742-94C5-ED9CC8AE0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813" y="3290899"/>
                <a:ext cx="2234393" cy="460704"/>
              </a:xfrm>
              <a:prstGeom prst="rect">
                <a:avLst/>
              </a:prstGeom>
              <a:blipFill>
                <a:blip r:embed="rId6" cstate="print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90CD49-CBA4-5348-BA74-9C4CC7EAA2BA}"/>
                  </a:ext>
                </a:extLst>
              </p:cNvPr>
              <p:cNvSpPr txBox="1"/>
              <p:nvPr/>
            </p:nvSpPr>
            <p:spPr>
              <a:xfrm>
                <a:off x="182227" y="4798802"/>
                <a:ext cx="8046720" cy="1425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new numerical scheme of damage accumulation is proposed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Consistent definition for the total failure strain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sup>
                    </m:sSubSup>
                  </m:oMath>
                </a14:m>
                <a:endParaRPr lang="ru-RU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Damage integration follows path 3</a:t>
                </a:r>
                <a:r>
                  <a:rPr lang="ru-RU" sz="2000" dirty="0"/>
                  <a:t> (</a:t>
                </a:r>
                <a:r>
                  <a:rPr lang="en-US" sz="2000" dirty="0"/>
                  <a:t>instead of path 2 for</a:t>
                </a:r>
                <a:r>
                  <a:rPr lang="ru-RU" sz="2000" dirty="0"/>
                  <a:t> </a:t>
                </a:r>
                <a:r>
                  <a:rPr lang="en-US" sz="2000" dirty="0"/>
                  <a:t>JH-2)</a:t>
                </a:r>
                <a:endParaRPr lang="ru-RU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length and shape of the failure shock front agrees with experiments</a:t>
                </a:r>
                <a:endParaRPr lang="ru-RU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790CD49-CBA4-5348-BA74-9C4CC7EAA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27" y="4798802"/>
                <a:ext cx="8046720" cy="1425005"/>
              </a:xfrm>
              <a:prstGeom prst="rect">
                <a:avLst/>
              </a:prstGeom>
              <a:blipFill>
                <a:blip r:embed="rId7" cstate="print"/>
                <a:stretch>
                  <a:fillRect l="-631" t="-1754" b="-5263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345A8642-0B30-954F-AB9E-67F81B53F9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701597" y="1876619"/>
            <a:ext cx="350637" cy="1515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5664376-E73A-B841-9457-936410B0AB94}"/>
              </a:ext>
            </a:extLst>
          </p:cNvPr>
          <p:cNvCxnSpPr>
            <a:cxnSpLocks/>
          </p:cNvCxnSpPr>
          <p:nvPr/>
        </p:nvCxnSpPr>
        <p:spPr>
          <a:xfrm>
            <a:off x="5701597" y="3840114"/>
            <a:ext cx="3530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235DDE-6B5E-424E-8992-E5034645B87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749" y="1207237"/>
            <a:ext cx="5051975" cy="356122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F6AEE95-CA93-DB41-959D-D7FFF1D193B0}"/>
              </a:ext>
            </a:extLst>
          </p:cNvPr>
          <p:cNvSpPr/>
          <p:nvPr/>
        </p:nvSpPr>
        <p:spPr>
          <a:xfrm>
            <a:off x="4272838" y="3391941"/>
            <a:ext cx="1428759" cy="990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DC7B34-CE66-4B47-B9AE-6AA4661A5250}"/>
                  </a:ext>
                </a:extLst>
              </p:cNvPr>
              <p:cNvSpPr txBox="1"/>
              <p:nvPr/>
            </p:nvSpPr>
            <p:spPr>
              <a:xfrm>
                <a:off x="4205587" y="3467717"/>
                <a:ext cx="1576585" cy="85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/>
                        </a:rPr>
                        <m:t>𝑫</m:t>
                      </m:r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latin typeface="Cambria Math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  <m:sup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𝒇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1DC7B34-CE66-4B47-B9AE-6AA4661A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587" y="3467717"/>
                <a:ext cx="1576585" cy="858568"/>
              </a:xfrm>
              <a:prstGeom prst="rect">
                <a:avLst/>
              </a:prstGeom>
              <a:blipFill>
                <a:blip r:embed="rId9" cstate="print"/>
                <a:stretch>
                  <a:fillRect l="-20000" t="-123529" r="-2400" b="-170588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E0D0893-381D-FF47-918E-F661B7CC2F26}"/>
              </a:ext>
            </a:extLst>
          </p:cNvPr>
          <p:cNvSpPr txBox="1"/>
          <p:nvPr/>
        </p:nvSpPr>
        <p:spPr>
          <a:xfrm>
            <a:off x="8218320" y="497093"/>
            <a:ext cx="811379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30" name="Picture 2" descr="G:\ceramics\logo1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9296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DF4BB2-2EC4-9E4A-BFB1-AC9EC6AB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7070418" cy="459206"/>
          </a:xfrm>
        </p:spPr>
        <p:txBody>
          <a:bodyPr/>
          <a:lstStyle/>
          <a:p>
            <a:r>
              <a:rPr lang="x-none" dirty="0"/>
              <a:t>SPH simulation with high resolution</a:t>
            </a:r>
          </a:p>
        </p:txBody>
      </p:sp>
      <p:pic>
        <p:nvPicPr>
          <p:cNvPr id="8" name="fig4_supplement">
            <a:hlinkClick r:id="" action="ppaction://media"/>
            <a:extLst>
              <a:ext uri="{FF2B5EF4-FFF2-40B4-BE49-F238E27FC236}">
                <a16:creationId xmlns:a16="http://schemas.microsoft.com/office/drawing/2014/main" xmlns="" id="{F0B4209F-0C30-5140-8EB4-6FD9799A80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4420914"/>
            <a:ext cx="9144000" cy="2101850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5EBEF4AB-D5ED-8649-9845-2FE3805DA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469" t="6010" r="-459" b="71997"/>
          <a:stretch/>
        </p:blipFill>
        <p:spPr>
          <a:xfrm>
            <a:off x="215452" y="1356863"/>
            <a:ext cx="2784281" cy="560834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2EEFF6F3-852F-744C-B555-F72201087F62}"/>
              </a:ext>
            </a:extLst>
          </p:cNvPr>
          <p:cNvSpPr txBox="1">
            <a:spLocks/>
          </p:cNvSpPr>
          <p:nvPr/>
        </p:nvSpPr>
        <p:spPr>
          <a:xfrm>
            <a:off x="176010" y="2080920"/>
            <a:ext cx="4868887" cy="284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/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A. N. </a:t>
            </a:r>
            <a:r>
              <a:rPr lang="en-US" i="1" dirty="0" err="1">
                <a:latin typeface="Calibri" charset="0"/>
                <a:ea typeface="Calibri" charset="0"/>
                <a:cs typeface="Calibri" charset="0"/>
              </a:rPr>
              <a:t>Parshikov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, S. A. </a:t>
            </a:r>
            <a:r>
              <a:rPr lang="en-US" i="1" dirty="0" err="1">
                <a:latin typeface="Calibri" charset="0"/>
                <a:ea typeface="Calibri" charset="0"/>
                <a:cs typeface="Calibri" charset="0"/>
              </a:rPr>
              <a:t>Medin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. J. Comp. Phys. </a:t>
            </a:r>
            <a:r>
              <a:rPr lang="en-US" b="1" i="1" dirty="0">
                <a:latin typeface="Calibri" charset="0"/>
                <a:ea typeface="Calibri" charset="0"/>
                <a:cs typeface="Calibri" charset="0"/>
              </a:rPr>
              <a:t>180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353-382 (2002)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70CB8E28-87D6-F148-889F-FA130D68E8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469" t="35560" r="-459"/>
          <a:stretch/>
        </p:blipFill>
        <p:spPr>
          <a:xfrm>
            <a:off x="227362" y="2318945"/>
            <a:ext cx="2760462" cy="1629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ED0BE3C-C993-284C-8823-B3B30A3950FB}"/>
              </a:ext>
            </a:extLst>
          </p:cNvPr>
          <p:cNvSpPr txBox="1"/>
          <p:nvPr/>
        </p:nvSpPr>
        <p:spPr>
          <a:xfrm>
            <a:off x="155552" y="1076424"/>
            <a:ext cx="462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Function approximation with smoothing kernel</a:t>
            </a:r>
            <a:endParaRPr lang="ru-RU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19031F2-D716-CC4C-93EA-54521D7513F8}"/>
              </a:ext>
            </a:extLst>
          </p:cNvPr>
          <p:cNvSpPr txBox="1"/>
          <p:nvPr/>
        </p:nvSpPr>
        <p:spPr>
          <a:xfrm>
            <a:off x="155552" y="1845612"/>
            <a:ext cx="486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SPH: approximation of Navier-Stokes equations </a:t>
            </a:r>
            <a:endParaRPr lang="ru-RU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ACA9077-05DD-C941-A831-A095A4E06D33}"/>
              </a:ext>
            </a:extLst>
          </p:cNvPr>
          <p:cNvSpPr txBox="1"/>
          <p:nvPr/>
        </p:nvSpPr>
        <p:spPr>
          <a:xfrm>
            <a:off x="4845084" y="1068650"/>
            <a:ext cx="38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Riemann problem solution with strength</a:t>
            </a:r>
            <a:endParaRPr lang="ru-RU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647215-2125-CC4E-AF3D-47B09E3F1714}"/>
              </a:ext>
            </a:extLst>
          </p:cNvPr>
          <p:cNvSpPr txBox="1"/>
          <p:nvPr/>
        </p:nvSpPr>
        <p:spPr>
          <a:xfrm>
            <a:off x="134834" y="3931476"/>
            <a:ext cx="486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Simulation of uniaxial compression of boron carbide</a:t>
            </a:r>
            <a:endParaRPr lang="ru-RU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A65D741-7F5D-8640-B385-B7D3F4B17036}"/>
              </a:ext>
            </a:extLst>
          </p:cNvPr>
          <p:cNvSpPr txBox="1"/>
          <p:nvPr/>
        </p:nvSpPr>
        <p:spPr>
          <a:xfrm>
            <a:off x="155552" y="416082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impactor</a:t>
            </a:r>
            <a:r>
              <a:rPr lang="ru-RU" sz="1600" dirty="0"/>
              <a:t> </a:t>
            </a:r>
            <a:r>
              <a:rPr lang="en-US" sz="1600" dirty="0"/>
              <a:t>B</a:t>
            </a:r>
            <a:r>
              <a:rPr lang="en-US" sz="1600" baseline="-25000" dirty="0"/>
              <a:t>4</a:t>
            </a:r>
            <a:r>
              <a:rPr lang="en-US" sz="1600" dirty="0"/>
              <a:t>C</a:t>
            </a:r>
            <a:endParaRPr lang="ru-RU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2327A34-A97A-7A49-9AA5-410C0F1EB14F}"/>
              </a:ext>
            </a:extLst>
          </p:cNvPr>
          <p:cNvSpPr txBox="1"/>
          <p:nvPr/>
        </p:nvSpPr>
        <p:spPr>
          <a:xfrm>
            <a:off x="2940085" y="417043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 target</a:t>
            </a:r>
            <a:r>
              <a:rPr lang="ru-RU" sz="1600" dirty="0"/>
              <a:t> </a:t>
            </a:r>
            <a:r>
              <a:rPr lang="en-US" sz="1600" dirty="0"/>
              <a:t>B</a:t>
            </a:r>
            <a:r>
              <a:rPr lang="en-US" sz="1600" baseline="-25000" dirty="0"/>
              <a:t>4</a:t>
            </a:r>
            <a:r>
              <a:rPr lang="en-US" sz="1600" dirty="0"/>
              <a:t>C</a:t>
            </a:r>
            <a:endParaRPr lang="ru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E2F4E6-84AF-ED43-8198-D593EE59D7D7}"/>
              </a:ext>
            </a:extLst>
          </p:cNvPr>
          <p:cNvSpPr txBox="1"/>
          <p:nvPr/>
        </p:nvSpPr>
        <p:spPr>
          <a:xfrm>
            <a:off x="5504250" y="4167231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window</a:t>
            </a:r>
            <a:r>
              <a:rPr lang="ru-RU" sz="1600" dirty="0"/>
              <a:t> </a:t>
            </a:r>
            <a:r>
              <a:rPr lang="en-US" sz="1600" dirty="0" err="1"/>
              <a:t>LiF</a:t>
            </a:r>
            <a:endParaRPr lang="ru-RU" sz="1600" dirty="0"/>
          </a:p>
        </p:txBody>
      </p:sp>
      <p:pic>
        <p:nvPicPr>
          <p:cNvPr id="19" name="Picture 18" descr="A picture containing indoor, object, computer&#10;&#10;Description automatically generated">
            <a:extLst>
              <a:ext uri="{FF2B5EF4-FFF2-40B4-BE49-F238E27FC236}">
                <a16:creationId xmlns:a16="http://schemas.microsoft.com/office/drawing/2014/main" xmlns="" id="{A2E940A6-D1AF-B84D-AB5E-884A87D981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5184" y="1469972"/>
            <a:ext cx="4287803" cy="26445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F610AFE-126F-0C44-BCC3-A83B18996A92}"/>
              </a:ext>
            </a:extLst>
          </p:cNvPr>
          <p:cNvSpPr txBox="1"/>
          <p:nvPr/>
        </p:nvSpPr>
        <p:spPr>
          <a:xfrm>
            <a:off x="8218321" y="497093"/>
            <a:ext cx="809138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D7673CDD-C95D-B14F-B77F-221A475EF960}"/>
              </a:ext>
            </a:extLst>
          </p:cNvPr>
          <p:cNvSpPr txBox="1">
            <a:spLocks/>
          </p:cNvSpPr>
          <p:nvPr/>
        </p:nvSpPr>
        <p:spPr>
          <a:xfrm>
            <a:off x="-1762941" y="6441185"/>
            <a:ext cx="5688632" cy="265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Experiment BC5</a:t>
            </a:r>
            <a:r>
              <a:rPr kumimoji="0" lang="ru-RU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D. E. Grady and R. L. Moody, </a:t>
            </a: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Tech.Rep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ru-RU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SAND96-0551</a:t>
            </a:r>
            <a:r>
              <a:rPr kumimoji="0" lang="ru-RU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(1996)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6F162318-1134-3747-AC8F-176F43AE24AC}"/>
              </a:ext>
            </a:extLst>
          </p:cNvPr>
          <p:cNvSpPr txBox="1">
            <a:spLocks/>
          </p:cNvSpPr>
          <p:nvPr/>
        </p:nvSpPr>
        <p:spPr>
          <a:xfrm>
            <a:off x="-1482213" y="6592662"/>
            <a:ext cx="5688632" cy="265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Simulation</a:t>
            </a:r>
            <a:r>
              <a:rPr kumimoji="0" lang="ru-RU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 charset="0"/>
                <a:cs typeface="Calibri" charset="0"/>
              </a:rPr>
              <a:t>S. A. Dyachkov et al., Journal of Applied Physics 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 charset="0"/>
                <a:cs typeface="Calibri" charset="0"/>
              </a:rPr>
              <a:t>124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Calibri" charset="0"/>
                <a:cs typeface="Calibri" charset="0"/>
              </a:rPr>
              <a:t>085902 (2018)</a:t>
            </a:r>
          </a:p>
        </p:txBody>
      </p:sp>
      <p:pic>
        <p:nvPicPr>
          <p:cNvPr id="21" name="Picture 2" descr="G:\ceramics\logo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5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4A03BB-6A85-8B47-95E2-072C028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41338"/>
            <a:ext cx="6023282" cy="459206"/>
          </a:xfrm>
        </p:spPr>
        <p:txBody>
          <a:bodyPr/>
          <a:lstStyle/>
          <a:p>
            <a:r>
              <a:rPr lang="x-none" dirty="0"/>
              <a:t>Model parameters 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10AFE-126F-0C44-BCC3-A83B18996A92}"/>
              </a:ext>
            </a:extLst>
          </p:cNvPr>
          <p:cNvSpPr txBox="1"/>
          <p:nvPr/>
        </p:nvSpPr>
        <p:spPr>
          <a:xfrm>
            <a:off x="8218321" y="497093"/>
            <a:ext cx="809138" cy="35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x-none"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VNIIA</a:t>
            </a:r>
          </a:p>
          <a:p>
            <a:pPr>
              <a:lnSpc>
                <a:spcPct val="114000"/>
              </a:lnSpc>
            </a:pPr>
            <a:r>
              <a:rPr lang="x-none" sz="700" spc="5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ROSATOM</a:t>
            </a:r>
          </a:p>
        </p:txBody>
      </p:sp>
      <p:pic>
        <p:nvPicPr>
          <p:cNvPr id="3074" name="Picture 2" descr="G:\ceramics\presentation\optimiz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774483"/>
            <a:ext cx="4181841" cy="3258233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AF4EC1-7BD0-8042-B7D9-55DDA6F08E22}"/>
                  </a:ext>
                </a:extLst>
              </p:cNvPr>
              <p:cNvSpPr txBox="1"/>
              <p:nvPr/>
            </p:nvSpPr>
            <p:spPr>
              <a:xfrm>
                <a:off x="539749" y="5289852"/>
                <a:ext cx="7112140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lim>
                                  </m:limLow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RU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3AF4EC1-7BD0-8042-B7D9-55DDA6F08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49" y="5289852"/>
                <a:ext cx="7112140" cy="1080296"/>
              </a:xfrm>
              <a:prstGeom prst="rect">
                <a:avLst/>
              </a:prstGeom>
              <a:blipFill>
                <a:blip r:embed="rId3" cstate="print"/>
                <a:stretch>
                  <a:fillRect l="-713" t="-110465" b="-165116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F97D6D8-CE0D-4346-B997-17F592E48B34}"/>
              </a:ext>
            </a:extLst>
          </p:cNvPr>
          <p:cNvSpPr txBox="1"/>
          <p:nvPr/>
        </p:nvSpPr>
        <p:spPr>
          <a:xfrm>
            <a:off x="503390" y="4828187"/>
            <a:ext cx="475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b="1" dirty="0"/>
              <a:t>Objective function minimization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927E8E-7311-C347-91BD-8E30CE8CD980}"/>
                  </a:ext>
                </a:extLst>
              </p:cNvPr>
              <p:cNvSpPr txBox="1"/>
              <p:nvPr/>
            </p:nvSpPr>
            <p:spPr>
              <a:xfrm>
                <a:off x="161559" y="1714761"/>
                <a:ext cx="4523672" cy="2625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RU" dirty="0"/>
                  <a:t>Given a set of digitized points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RU" dirty="0"/>
                  <a:t>experimental wave profiles: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R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RU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RU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𝑒𝑥𝑝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RU" dirty="0"/>
                  <a:t>Given a set of parameters to optimize: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RU" dirty="0"/>
                  <a:t>Each 1D FEM simulation provides a wave profile: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U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RU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RU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RU" dirty="0"/>
                  <a:t>By reducing error |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</m:d>
                  </m:oMath>
                </a14:m>
                <a:r>
                  <a:rPr lang="en-RU" dirty="0"/>
                  <a:t>| we obtain optimal wave profile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0B927E8E-7311-C347-91BD-8E30CE8CD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59" y="1714761"/>
                <a:ext cx="4523672" cy="2625399"/>
              </a:xfrm>
              <a:prstGeom prst="rect">
                <a:avLst/>
              </a:prstGeom>
              <a:blipFill>
                <a:blip r:embed="rId4" cstate="print"/>
                <a:stretch>
                  <a:fillRect l="-838" t="-962" b="-2885"/>
                </a:stretch>
              </a:blipFill>
            </p:spPr>
            <p:txBody>
              <a:bodyPr/>
              <a:lstStyle/>
              <a:p>
                <a:r>
                  <a:rPr lang="x-non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G:\ceramics\logo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27671" y="17584"/>
            <a:ext cx="707537" cy="58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59387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9749" y="2709862"/>
            <a:ext cx="6989303" cy="1438275"/>
          </a:xfrm>
        </p:spPr>
        <p:txBody>
          <a:bodyPr anchor="ctr"/>
          <a:lstStyle/>
          <a:p>
            <a:pPr algn="ctr"/>
            <a:r>
              <a:rPr lang="en-GB" sz="3600" dirty="0"/>
              <a:t>Boron Carbide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468CC75-0286-2849-93EE-937C23484B65}"/>
              </a:ext>
            </a:extLst>
          </p:cNvPr>
          <p:cNvSpPr txBox="1"/>
          <p:nvPr/>
        </p:nvSpPr>
        <p:spPr>
          <a:xfrm>
            <a:off x="279400" y="469052"/>
            <a:ext cx="2534138" cy="11201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endParaRPr lang="x-none" sz="1400" spc="10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1544566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ый слайд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ramics" id="{E1B9BCDD-D19F-8147-8D07-4270C9B3EA3C}" vid="{506F51D0-304F-A440-899A-05C0B726DCB9}"/>
    </a:ext>
  </a:extLst>
</a:theme>
</file>

<file path=ppt/theme/theme2.xml><?xml version="1.0" encoding="utf-8"?>
<a:theme xmlns:a="http://schemas.openxmlformats.org/drawingml/2006/main" name="Перебивочный слай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ramics" id="{E1B9BCDD-D19F-8147-8D07-4270C9B3EA3C}" vid="{B29D13A4-3777-2E4D-B5BA-B6A9C744AFFB}"/>
    </a:ext>
  </a:extLst>
</a:theme>
</file>

<file path=ppt/theme/theme3.xml><?xml version="1.0" encoding="utf-8"?>
<a:theme xmlns:a="http://schemas.openxmlformats.org/drawingml/2006/main" name="Текст картинка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ramics" id="{E1B9BCDD-D19F-8147-8D07-4270C9B3EA3C}" vid="{F5A14BDE-5B8F-4D42-BEAB-28545F8A9214}"/>
    </a:ext>
  </a:extLst>
</a:theme>
</file>

<file path=ppt/theme/theme4.xml><?xml version="1.0" encoding="utf-8"?>
<a:theme xmlns:a="http://schemas.openxmlformats.org/drawingml/2006/main" name="Текст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ramics" id="{E1B9BCDD-D19F-8147-8D07-4270C9B3EA3C}" vid="{36379879-94FA-B14F-BF4C-A6B97339E457}"/>
    </a:ext>
  </a:extLst>
</a:theme>
</file>

<file path=ppt/theme/theme5.xml><?xml version="1.0" encoding="utf-8"?>
<a:theme xmlns:a="http://schemas.openxmlformats.org/drawingml/2006/main" name="Диаграмма">
  <a:themeElements>
    <a:clrScheme name="тема для слайдов с диаграммами">
      <a:dk1>
        <a:srgbClr val="414042"/>
      </a:dk1>
      <a:lt1>
        <a:sysClr val="window" lastClr="FFFFFF"/>
      </a:lt1>
      <a:dk2>
        <a:srgbClr val="FFFFFF"/>
      </a:dk2>
      <a:lt2>
        <a:srgbClr val="FFFFFF"/>
      </a:lt2>
      <a:accent1>
        <a:srgbClr val="293D6D"/>
      </a:accent1>
      <a:accent2>
        <a:srgbClr val="456EA9"/>
      </a:accent2>
      <a:accent3>
        <a:srgbClr val="68B0E0"/>
      </a:accent3>
      <a:accent4>
        <a:srgbClr val="ACC44D"/>
      </a:accent4>
      <a:accent5>
        <a:srgbClr val="4C9D8D"/>
      </a:accent5>
      <a:accent6>
        <a:srgbClr val="7F7F7F"/>
      </a:accent6>
      <a:hlink>
        <a:srgbClr val="414042"/>
      </a:hlink>
      <a:folHlink>
        <a:srgbClr val="41404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ramics" id="{E1B9BCDD-D19F-8147-8D07-4270C9B3EA3C}" vid="{66711FC2-F195-024C-8A01-824CBB0E0DB2}"/>
    </a:ext>
  </a:extLst>
</a:theme>
</file>

<file path=ppt/theme/theme6.xml><?xml version="1.0" encoding="utf-8"?>
<a:theme xmlns:a="http://schemas.openxmlformats.org/drawingml/2006/main" name="Текст диаграмма">
  <a:themeElements>
    <a:clrScheme name="тема для слайдов текст-диаграмма">
      <a:dk1>
        <a:srgbClr val="414042"/>
      </a:dk1>
      <a:lt1>
        <a:sysClr val="window" lastClr="FFFFFF"/>
      </a:lt1>
      <a:dk2>
        <a:srgbClr val="FFFFFF"/>
      </a:dk2>
      <a:lt2>
        <a:srgbClr val="FFFFFF"/>
      </a:lt2>
      <a:accent1>
        <a:srgbClr val="EBA444"/>
      </a:accent1>
      <a:accent2>
        <a:srgbClr val="F06942"/>
      </a:accent2>
      <a:accent3>
        <a:srgbClr val="AD5483"/>
      </a:accent3>
      <a:accent4>
        <a:srgbClr val="456EA9"/>
      </a:accent4>
      <a:accent5>
        <a:srgbClr val="68B0E0"/>
      </a:accent5>
      <a:accent6>
        <a:srgbClr val="259789"/>
      </a:accent6>
      <a:hlink>
        <a:srgbClr val="414042"/>
      </a:hlink>
      <a:folHlink>
        <a:srgbClr val="41404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ramics" id="{E1B9BCDD-D19F-8147-8D07-4270C9B3EA3C}" vid="{45E4BDAE-581E-E84F-94C8-4F8FBA6D707A}"/>
    </a:ext>
  </a:extLst>
</a:theme>
</file>

<file path=ppt/theme/theme7.xml><?xml version="1.0" encoding="utf-8"?>
<a:theme xmlns:a="http://schemas.openxmlformats.org/drawingml/2006/main" name="Заключительный слайд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ramics" id="{E1B9BCDD-D19F-8147-8D07-4270C9B3EA3C}" vid="{FAD5F5AB-A140-DB4C-9F41-1EF8558609DC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</TotalTime>
  <Words>1349</Words>
  <Application>Microsoft Office PowerPoint</Application>
  <PresentationFormat>Экран (4:3)</PresentationFormat>
  <Paragraphs>208</Paragraphs>
  <Slides>24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7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Титульный слайд</vt:lpstr>
      <vt:lpstr>Перебивочный слайд</vt:lpstr>
      <vt:lpstr>Текст картинка</vt:lpstr>
      <vt:lpstr>Текст</vt:lpstr>
      <vt:lpstr>Диаграмма</vt:lpstr>
      <vt:lpstr>Текст диаграмма</vt:lpstr>
      <vt:lpstr>Заключительный слайд</vt:lpstr>
      <vt:lpstr>Models of Failure and Phase Transitions in Strong Ceramics under Intense Shock Loading </vt:lpstr>
      <vt:lpstr>Outline</vt:lpstr>
      <vt:lpstr>Uniaxial shock compression tests</vt:lpstr>
      <vt:lpstr>Simulation setup and reference data</vt:lpstr>
      <vt:lpstr>Failure: abrupt change of strength</vt:lpstr>
      <vt:lpstr>Explicit numerical algorithm</vt:lpstr>
      <vt:lpstr>SPH simulation with high resolution</vt:lpstr>
      <vt:lpstr>Model parameters fitting</vt:lpstr>
      <vt:lpstr>Boron Carbide</vt:lpstr>
      <vt:lpstr>JH simulation* of Grady et al. tests**</vt:lpstr>
      <vt:lpstr>JH simulation* of Vogler et al. tests**</vt:lpstr>
      <vt:lpstr>Updating B4C equation of state*</vt:lpstr>
      <vt:lpstr>Simulation of Vogler et al. tests*</vt:lpstr>
      <vt:lpstr>Simulation of Grady et al. tests*</vt:lpstr>
      <vt:lpstr>Failed material strength effects</vt:lpstr>
      <vt:lpstr>Aluminum Nitride</vt:lpstr>
      <vt:lpstr>Aluminum nitride (AlN)</vt:lpstr>
      <vt:lpstr>Aluminum nitride (AlN)</vt:lpstr>
      <vt:lpstr>Aluminum nitride (AlN)</vt:lpstr>
      <vt:lpstr>Silicon carbide</vt:lpstr>
      <vt:lpstr>Silicon carbide (SiC)</vt:lpstr>
      <vt:lpstr>Silicon carbide (SiC)</vt:lpstr>
      <vt:lpstr>Silicon carbide (SiC)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Хомякова</dc:creator>
  <cp:lastModifiedBy>70-dsa</cp:lastModifiedBy>
  <cp:revision>276</cp:revision>
  <dcterms:created xsi:type="dcterms:W3CDTF">2019-09-24T12:47:23Z</dcterms:created>
  <dcterms:modified xsi:type="dcterms:W3CDTF">2021-08-10T08:46:24Z</dcterms:modified>
</cp:coreProperties>
</file>